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2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481" r:id="rId29"/>
    <p:sldId id="4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SEN Kim" initials="SK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aj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aj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aj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aj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984"/>
    <p:restoredTop sz="94660"/>
  </p:normalViewPr>
  <p:slideViewPr>
    <p:cSldViewPr snapToGrid="0">
      <p:cViewPr varScale="1">
        <p:scale>
          <a:sx n="100" d="100"/>
          <a:sy n="100" d="100"/>
        </p:scale>
        <p:origin x="-906" y="-10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commentAuthors" Target="commentAuthors.xml"  /><Relationship Id="rId23" Type="http://schemas.openxmlformats.org/officeDocument/2006/relationships/slide" Target="slides/slide21.xml"  /><Relationship Id="rId230" Type="http://schemas.openxmlformats.org/officeDocument/2006/relationships/presProps" Target="presProps.xml"  /><Relationship Id="rId231" Type="http://schemas.openxmlformats.org/officeDocument/2006/relationships/viewProps" Target="viewProps.xml"  /><Relationship Id="rId232" Type="http://schemas.openxmlformats.org/officeDocument/2006/relationships/theme" Target="theme/theme1.xml"  /><Relationship Id="rId233" Type="http://schemas.openxmlformats.org/officeDocument/2006/relationships/tableStyles" Target="tableStyles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2022-02-06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1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2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3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4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5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0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2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3.png"  /><Relationship Id="rId3" Type="http://schemas.openxmlformats.org/officeDocument/2006/relationships/image" Target="../media/image174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6.png"  /><Relationship Id="rId3" Type="http://schemas.openxmlformats.org/officeDocument/2006/relationships/image" Target="../media/image17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8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9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0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1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2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6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7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8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9.png"  /><Relationship Id="rId3" Type="http://schemas.openxmlformats.org/officeDocument/2006/relationships/image" Target="../media/image190.png"  /><Relationship Id="rId4" Type="http://schemas.openxmlformats.org/officeDocument/2006/relationships/image" Target="../media/image191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2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3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6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8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9.png"  /><Relationship Id="rId3" Type="http://schemas.openxmlformats.org/officeDocument/2006/relationships/image" Target="../media/image200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1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4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5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6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7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0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1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2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3.png"  /><Relationship Id="rId3" Type="http://schemas.openxmlformats.org/officeDocument/2006/relationships/image" Target="../media/image214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5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6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7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8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0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1.png"  /><Relationship Id="rId3" Type="http://schemas.openxmlformats.org/officeDocument/2006/relationships/image" Target="../media/image222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5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6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7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8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0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1.png"  /><Relationship Id="rId3" Type="http://schemas.openxmlformats.org/officeDocument/2006/relationships/image" Target="../media/image232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4.png"  /><Relationship Id="rId3" Type="http://schemas.openxmlformats.org/officeDocument/2006/relationships/image" Target="../media/image235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6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7.png"  /><Relationship Id="rId3" Type="http://schemas.openxmlformats.org/officeDocument/2006/relationships/image" Target="../media/image238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9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0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5.pn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6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7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8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0.png"  /><Relationship Id="rId3" Type="http://schemas.openxmlformats.org/officeDocument/2006/relationships/image" Target="../media/image251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2.png"  /><Relationship Id="rId3" Type="http://schemas.openxmlformats.org/officeDocument/2006/relationships/image" Target="../media/image25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4.pn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5.png"  /><Relationship Id="rId3" Type="http://schemas.openxmlformats.org/officeDocument/2006/relationships/image" Target="../media/image256.png"  /><Relationship Id="rId4" Type="http://schemas.openxmlformats.org/officeDocument/2006/relationships/image" Target="../media/image257.pn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8.pn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9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0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1.png"  /><Relationship Id="rId3" Type="http://schemas.openxmlformats.org/officeDocument/2006/relationships/image" Target="../media/image262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3.png"  /><Relationship Id="rId3" Type="http://schemas.openxmlformats.org/officeDocument/2006/relationships/image" Target="../media/image264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5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6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8.png"  /><Relationship Id="rId3" Type="http://schemas.openxmlformats.org/officeDocument/2006/relationships/image" Target="../media/image269.pn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0.pn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1.pn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2.pn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4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5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6.png"  /><Relationship Id="rId3" Type="http://schemas.openxmlformats.org/officeDocument/2006/relationships/image" Target="../media/image277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8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9.png"  /><Relationship Id="rId3" Type="http://schemas.openxmlformats.org/officeDocument/2006/relationships/image" Target="../media/image280.png"  /><Relationship Id="rId4" Type="http://schemas.openxmlformats.org/officeDocument/2006/relationships/image" Target="../media/image28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2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3.pn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4.pn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5.png"  /><Relationship Id="rId3" Type="http://schemas.openxmlformats.org/officeDocument/2006/relationships/image" Target="../media/image286.pn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7.png"  /><Relationship Id="rId3" Type="http://schemas.openxmlformats.org/officeDocument/2006/relationships/image" Target="../media/image288.pn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9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0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1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2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4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6.png"  /><Relationship Id="rId3" Type="http://schemas.openxmlformats.org/officeDocument/2006/relationships/image" Target="../media/image297.pn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8.pn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9.pn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0.pn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1.png"  /><Relationship Id="rId3" Type="http://schemas.openxmlformats.org/officeDocument/2006/relationships/image" Target="../media/image302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4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8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9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0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1.pn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2.png"  /><Relationship Id="rId3" Type="http://schemas.openxmlformats.org/officeDocument/2006/relationships/image" Target="../media/image313.pn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4.pn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6.png"  /><Relationship Id="rId12" Type="http://schemas.openxmlformats.org/officeDocument/2006/relationships/image" Target="../media/image36.png"  /><Relationship Id="rId13" Type="http://schemas.openxmlformats.org/officeDocument/2006/relationships/image" Target="../media/image36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18" Type="http://schemas.openxmlformats.org/officeDocument/2006/relationships/image" Target="../media/image42.png"  /><Relationship Id="rId19" Type="http://schemas.openxmlformats.org/officeDocument/2006/relationships/image" Target="../media/image43.png"  /><Relationship Id="rId2" Type="http://schemas.openxmlformats.org/officeDocument/2006/relationships/image" Target="../media/image32.png"  /><Relationship Id="rId20" Type="http://schemas.openxmlformats.org/officeDocument/2006/relationships/image" Target="../media/image44.png"  /><Relationship Id="rId21" Type="http://schemas.openxmlformats.org/officeDocument/2006/relationships/image" Target="../media/image45.png"  /><Relationship Id="rId22" Type="http://schemas.openxmlformats.org/officeDocument/2006/relationships/image" Target="../media/image46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5.png"  /><Relationship Id="rId8" Type="http://schemas.openxmlformats.org/officeDocument/2006/relationships/image" Target="../media/image35.png"  /><Relationship Id="rId9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emf"  /><Relationship Id="rId3" Type="http://schemas.openxmlformats.org/officeDocument/2006/relationships/image" Target="../media/image52.em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Relationship Id="rId7" Type="http://schemas.openxmlformats.org/officeDocument/2006/relationships/image" Target="../media/image10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0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1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31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도서 쇼핑몰 만들기</a:t>
            </a:r>
            <a:endParaRPr lang="ko-KR" altLang="en-US" sz="2800" spc="-88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4252" y="1621010"/>
            <a:ext cx="5689896" cy="371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31.1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쇼핑몰 애플리케이션 설치하기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31.2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도서 쇼핑몰 기능 알아보기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31.3 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메인 페이지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31.4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상품 상세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31.5 Ajax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이용해 검색 자동 완성 기능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31.6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로그인과 회원 가입하기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31.7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장바구니 기능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31.8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주문 기능 구현하기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069" y="1621009"/>
            <a:ext cx="5689896" cy="144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31.9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마이페이지 기능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31.10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상품 관리 기능 구현하기</a:t>
            </a:r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r>
              <a:rPr lang="en-US" altLang="ko-KR">
                <a:solidFill>
                  <a:schemeClr val="bg2">
                    <a:lumMod val="90000"/>
                  </a:schemeClr>
                </a:solidFill>
              </a:rPr>
              <a:t>31.11 </a:t>
            </a:r>
            <a:r>
              <a:rPr lang="ko-KR" altLang="en-US">
                <a:solidFill>
                  <a:schemeClr val="bg2">
                    <a:lumMod val="90000"/>
                  </a:schemeClr>
                </a:solidFill>
              </a:rPr>
              <a:t>주문 관리 기능 구현하기</a:t>
            </a:r>
            <a:endParaRPr lang="en-US" altLang="ko-KR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7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4" name="그림 1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84176" y="1620180"/>
            <a:ext cx="7395396" cy="4192523"/>
          </a:xfrm>
          <a:prstGeom prst="rect">
            <a:avLst/>
          </a:prstGeom>
          <a:ln w="25400" cap="flat" cmpd="sng">
            <a:solidFill>
              <a:srgbClr val="000000"/>
            </a:solidFill>
            <a:prstDash val="solid"/>
            <a:round/>
          </a:ln>
        </p:spPr>
      </p:pic>
      <p:pic>
        <p:nvPicPr>
          <p:cNvPr id="13" name="그림 1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29319" y="2994949"/>
            <a:ext cx="2959493" cy="3717400"/>
          </a:xfrm>
          <a:prstGeom prst="rect">
            <a:avLst/>
          </a:prstGeom>
          <a:ln w="25400" cap="flat" cmpd="sng">
            <a:solidFill>
              <a:srgbClr val="000000"/>
            </a:solidFill>
            <a:prstDash val="solid"/>
            <a:round/>
          </a:ln>
        </p:spPr>
      </p:pic>
      <p:sp>
        <p:nvSpPr>
          <p:cNvPr id="15" name="TextBox 2"/>
          <p:cNvSpPr txBox="1"/>
          <p:nvPr/>
        </p:nvSpPr>
        <p:spPr>
          <a:xfrm>
            <a:off x="598810" y="1277740"/>
            <a:ext cx="7573617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※</a:t>
            </a:r>
            <a:r>
              <a:rPr lang="ko-KR" altLang="en-US" sz="1200" b="1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import </a:t>
            </a:r>
            <a:r>
              <a:rPr lang="ko-KR" altLang="en-US" sz="1200" b="1">
                <a:latin typeface="+mj-ea"/>
                <a:ea typeface="+mj-ea"/>
              </a:rPr>
              <a:t>하는 다른 방식은 다음과 같다.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90175" y="2368676"/>
            <a:ext cx="682080" cy="334839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17" name="직사각형 16"/>
          <p:cNvSpPr/>
          <p:nvPr/>
        </p:nvSpPr>
        <p:spPr>
          <a:xfrm>
            <a:off x="7839781" y="5456636"/>
            <a:ext cx="570467" cy="347240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31.7.2 </a:t>
            </a:r>
            <a:r>
              <a:rPr lang="ko-KR" altLang="en-US" b="1"/>
              <a:t>상품을 장바구니에 추가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617" y="1790048"/>
            <a:ext cx="7712766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 </a:t>
            </a:r>
            <a:r>
              <a:rPr lang="en-US" altLang="ko-KR" sz="1200">
                <a:latin typeface="+mj-ea"/>
                <a:ea typeface="+mj-ea"/>
              </a:rPr>
              <a:t>cart.xml</a:t>
            </a:r>
            <a:r>
              <a:rPr lang="ko-KR" altLang="en-US" sz="1200">
                <a:latin typeface="+mj-ea"/>
                <a:ea typeface="+mj-ea"/>
              </a:rPr>
              <a:t>을 다음과 같이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29206" y="2172114"/>
            <a:ext cx="1952625" cy="2076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61052"/>
            <a:ext cx="7504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장바구니 </a:t>
            </a:r>
            <a:r>
              <a:rPr lang="en-US" altLang="ko-KR" sz="1200">
                <a:latin typeface="+mj-ea"/>
                <a:ea typeface="+mj-ea"/>
              </a:rPr>
              <a:t>CRUD </a:t>
            </a:r>
            <a:r>
              <a:rPr lang="ko-KR" altLang="en-US" sz="1200">
                <a:latin typeface="+mj-ea"/>
                <a:ea typeface="+mj-ea"/>
              </a:rPr>
              <a:t>기능을 수행할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</a:t>
            </a:r>
            <a:r>
              <a:rPr lang="en-US" altLang="ko-KR" sz="1200">
                <a:latin typeface="+mj-ea"/>
                <a:ea typeface="+mj-ea"/>
              </a:rPr>
              <a:t>cart.xml</a:t>
            </a:r>
            <a:r>
              <a:rPr lang="ko-KR" altLang="en-US" sz="1200">
                <a:latin typeface="+mj-ea"/>
                <a:ea typeface="+mj-ea"/>
              </a:rPr>
              <a:t>에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3182" y="1738051"/>
            <a:ext cx="6820522" cy="458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12004"/>
            <a:ext cx="722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다음은 필요한 자바 클래스 파일들입니다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22299" y="1739422"/>
            <a:ext cx="2475258" cy="2841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51113"/>
            <a:ext cx="7764237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상품을 장바구니에 추가하려면 우선 브라우저에서 전송된 상품 번호를 이용해 그 상품이 장바구니 테이블에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이미 추가된 상품인지 확인해야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16597" y="1912778"/>
            <a:ext cx="5541282" cy="479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9832" y="1579922"/>
            <a:ext cx="6677439" cy="210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41174"/>
            <a:ext cx="7285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상품 번호로 해당 상품의 개수를 조회합니다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상품 개수가 </a:t>
            </a:r>
            <a:r>
              <a:rPr lang="en-US" altLang="ko-KR" sz="1200">
                <a:latin typeface="+mj-ea"/>
                <a:ea typeface="+mj-ea"/>
              </a:rPr>
              <a:t>0</a:t>
            </a:r>
            <a:r>
              <a:rPr lang="ko-KR" altLang="en-US" sz="1200">
                <a:latin typeface="+mj-ea"/>
                <a:ea typeface="+mj-ea"/>
              </a:rPr>
              <a:t>이면 현재 등록된 상품이 없다는 것을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의미합니다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3913" y="1902839"/>
            <a:ext cx="6538609" cy="389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098" y="1470991"/>
            <a:ext cx="7654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클래스에서는 다음과 같이 호출할 메서드를 구현합니다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120253" y="1817564"/>
            <a:ext cx="6575502" cy="4116401"/>
            <a:chOff x="491098" y="1747990"/>
            <a:chExt cx="8231256" cy="5419724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91098" y="1747990"/>
              <a:ext cx="8229600" cy="339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30854" y="5138889"/>
              <a:ext cx="8191500" cy="2028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6629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마지막으로 상품 상세 페이지에서 장바구니를 표시할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31604" y="1885122"/>
            <a:ext cx="15621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76" y="1371600"/>
            <a:ext cx="7615151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상품 상세 페이지에서 장바구니를 클릭하면 </a:t>
            </a:r>
            <a:r>
              <a:rPr lang="en-US" altLang="ko-KR" sz="1200">
                <a:latin typeface="+mj-ea"/>
                <a:ea typeface="+mj-ea"/>
              </a:rPr>
              <a:t>Ajax</a:t>
            </a:r>
            <a:r>
              <a:rPr lang="ko-KR" altLang="en-US" sz="1200">
                <a:latin typeface="+mj-ea"/>
                <a:ea typeface="+mj-ea"/>
              </a:rPr>
              <a:t>를 이용해 상품 번호를 컨트롤러로 전송합니다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결괏값에 따라 알림창을 표시합니다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96755" y="1888823"/>
            <a:ext cx="5498617" cy="49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61738" y="1629355"/>
            <a:ext cx="5435919" cy="212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349489"/>
            <a:ext cx="8368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15. </a:t>
            </a:r>
            <a:r>
              <a:rPr lang="en-US" altLang="ko-KR" sz="1200">
                <a:latin typeface="+mj-ea"/>
                <a:ea typeface="+mj-ea"/>
              </a:rPr>
              <a:t>bookShop01 </a:t>
            </a:r>
            <a:r>
              <a:rPr lang="ko-KR" altLang="en-US" sz="1200">
                <a:latin typeface="+mj-ea"/>
                <a:ea typeface="+mj-ea"/>
              </a:rPr>
              <a:t>프로젝트를 톰캣에 등록해 실행시킨 후 브라우저에서 아래 주소로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974" y="1626488"/>
            <a:ext cx="6510130" cy="26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+mj-ea"/>
              </a:rPr>
              <a:t>http://localhost:8090/bookshop01/main/main.do</a:t>
            </a:r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09122" y="1903487"/>
            <a:ext cx="6055774" cy="441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 txBox="1"/>
          <p:nvPr/>
        </p:nvSpPr>
        <p:spPr>
          <a:xfrm>
            <a:off x="7442935" y="1661793"/>
            <a:ext cx="1574983" cy="822327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오라클</a:t>
            </a:r>
            <a:r>
              <a:rPr lang="en-US" altLang="ko-KR" sz="1200"/>
              <a:t>DB</a:t>
            </a:r>
            <a:r>
              <a:rPr lang="ko-KR" altLang="en-US" sz="1200"/>
              <a:t>에 테이블을 형성하고 자료를 입력한 후 실행해야 한다.</a:t>
            </a:r>
            <a:endParaRPr lang="ko-KR" altLang="en-US" sz="1200"/>
          </a:p>
        </p:txBody>
      </p:sp>
      <p:sp>
        <p:nvSpPr>
          <p:cNvPr id="10" name="자유형 9"/>
          <p:cNvSpPr/>
          <p:nvPr/>
        </p:nvSpPr>
        <p:spPr>
          <a:xfrm>
            <a:off x="4767020" y="1639490"/>
            <a:ext cx="2597250" cy="121585"/>
          </a:xfrm>
          <a:custGeom>
            <a:avLst/>
            <a:gdLst>
              <a:gd name="connsiteX0" fmla="*/ -2798 w 2597250"/>
              <a:gd name="connsiteY0" fmla="*/ 121515 h 121585"/>
              <a:gd name="connsiteX1" fmla="*/ 344442 w 2597250"/>
              <a:gd name="connsiteY1" fmla="*/ 9901 h 121585"/>
              <a:gd name="connsiteX2" fmla="*/ 1634193 w 2597250"/>
              <a:gd name="connsiteY2" fmla="*/ 9901 h 121585"/>
              <a:gd name="connsiteX3" fmla="*/ 2601505 w 2597250"/>
              <a:gd name="connsiteY3" fmla="*/ 59507 h 12158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250" h="121585">
                <a:moveTo>
                  <a:pt x="-2798" y="121515"/>
                </a:moveTo>
                <a:cubicBezTo>
                  <a:pt x="55075" y="102912"/>
                  <a:pt x="71610" y="28503"/>
                  <a:pt x="344442" y="9901"/>
                </a:cubicBezTo>
                <a:cubicBezTo>
                  <a:pt x="617274" y="-8700"/>
                  <a:pt x="1258015" y="1634"/>
                  <a:pt x="1634193" y="9901"/>
                </a:cubicBezTo>
                <a:cubicBezTo>
                  <a:pt x="2010370" y="18169"/>
                  <a:pt x="2440286" y="51240"/>
                  <a:pt x="2601505" y="59507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1" y="2753914"/>
            <a:ext cx="1524000" cy="4572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"/>
          <p:cNvSpPr/>
          <p:nvPr/>
        </p:nvSpPr>
        <p:spPr>
          <a:xfrm>
            <a:off x="8600890" y="2051947"/>
            <a:ext cx="257959" cy="868208"/>
          </a:xfrm>
          <a:custGeom>
            <a:avLst/>
            <a:gdLst>
              <a:gd name="connsiteX0" fmla="*/ 88689 w 257959"/>
              <a:gd name="connsiteY0" fmla="*/ -2088 h 868208"/>
              <a:gd name="connsiteX1" fmla="*/ 257360 w 257959"/>
              <a:gd name="connsiteY1" fmla="*/ 275724 h 868208"/>
              <a:gd name="connsiteX2" fmla="*/ -608 w 257959"/>
              <a:gd name="connsiteY2" fmla="*/ 871036 h 86820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959" h="868208">
                <a:moveTo>
                  <a:pt x="88689" y="-2088"/>
                </a:moveTo>
                <a:cubicBezTo>
                  <a:pt x="116801" y="44213"/>
                  <a:pt x="272242" y="130203"/>
                  <a:pt x="257360" y="275724"/>
                </a:cubicBezTo>
                <a:cubicBezTo>
                  <a:pt x="242477" y="421244"/>
                  <a:pt x="42387" y="771817"/>
                  <a:pt x="-608" y="871036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68950" y="2536983"/>
            <a:ext cx="655319" cy="23622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116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로그인 후 상품 상세 페이지에서 장바구니를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68422" y="1738050"/>
            <a:ext cx="5498300" cy="4046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81539"/>
            <a:ext cx="7603433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장바구니에 없는 상품이라면 장바구니에 추가됩니다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49365" y="1658538"/>
            <a:ext cx="3255010" cy="241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8678" y="4631635"/>
            <a:ext cx="78220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반면에 이미 장바구니에 추가된 상품이면 “이미 카트에 등록된 상품입니다</a:t>
            </a:r>
            <a:r>
              <a:rPr lang="en-US" altLang="ko-KR" sz="1200">
                <a:latin typeface="+mj-ea"/>
                <a:ea typeface="+mj-ea"/>
              </a:rPr>
              <a:t>.”</a:t>
            </a:r>
            <a:r>
              <a:rPr lang="ko-KR" altLang="en-US" sz="1200">
                <a:latin typeface="+mj-ea"/>
                <a:ea typeface="+mj-ea"/>
              </a:rPr>
              <a:t>라는 알림창이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747010" y="4908634"/>
            <a:ext cx="4238625" cy="1219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335052"/>
            <a:ext cx="8039112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31.7.3 </a:t>
            </a:r>
            <a:r>
              <a:rPr lang="ko-KR" altLang="en-US" b="1"/>
              <a:t>장바구니 목록 보기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868557"/>
            <a:ext cx="7957823" cy="44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장바구니 테이블에 담긴 상품 번호에 대해 </a:t>
            </a:r>
            <a:r>
              <a:rPr lang="en-US" altLang="ko-KR" sz="1200">
                <a:latin typeface="+mj-ea"/>
                <a:ea typeface="+mj-ea"/>
              </a:rPr>
              <a:t>in </a:t>
            </a:r>
            <a:r>
              <a:rPr lang="ko-KR" altLang="en-US" sz="1200">
                <a:latin typeface="+mj-ea"/>
                <a:ea typeface="+mj-ea"/>
              </a:rPr>
              <a:t>연산자와 </a:t>
            </a:r>
            <a:r>
              <a:rPr lang="en-US" altLang="ko-KR" sz="1200">
                <a:latin typeface="+mj-ea"/>
                <a:ea typeface="+mj-ea"/>
              </a:rPr>
              <a:t>&lt;foreach&gt; </a:t>
            </a:r>
            <a:r>
              <a:rPr lang="ko-KR" altLang="en-US" sz="1200">
                <a:latin typeface="+mj-ea"/>
                <a:ea typeface="+mj-ea"/>
              </a:rPr>
              <a:t>태그를 이용해 상품 정보를 조회한 후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장바구니 페이지에 표시하도록 </a:t>
            </a:r>
            <a:r>
              <a:rPr lang="en-US" altLang="ko-KR" sz="1200">
                <a:latin typeface="+mj-ea"/>
                <a:ea typeface="+mj-ea"/>
              </a:rPr>
              <a:t>cart.xml</a:t>
            </a:r>
            <a:r>
              <a:rPr lang="ko-KR" altLang="en-US" sz="1200">
                <a:latin typeface="+mj-ea"/>
                <a:ea typeface="+mj-ea"/>
              </a:rPr>
              <a:t>을 편집합니다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48797" y="2330222"/>
            <a:ext cx="6339509" cy="440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860193" y="1431235"/>
            <a:ext cx="7047938" cy="4766195"/>
            <a:chOff x="722450" y="1471613"/>
            <a:chExt cx="8315325" cy="5808386"/>
          </a:xfrm>
        </p:grpSpPr>
        <p:pic>
          <p:nvPicPr>
            <p:cNvPr id="583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74437" y="1471613"/>
              <a:ext cx="7534275" cy="13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22450" y="2460349"/>
              <a:ext cx="8315325" cy="481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464287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자바 클래스를 구현하겠습니다</a:t>
            </a:r>
            <a:r>
              <a:rPr lang="en-US" altLang="ko-KR" sz="1200">
                <a:latin typeface="+mj-ea"/>
                <a:ea typeface="+mj-ea"/>
              </a:rPr>
              <a:t>. CartControllerImpl </a:t>
            </a:r>
            <a:r>
              <a:rPr lang="ko-KR" altLang="en-US" sz="1200">
                <a:latin typeface="+mj-ea"/>
                <a:ea typeface="+mj-ea"/>
              </a:rPr>
              <a:t>클래스에서는 조회한 장바구니 목록과 상품 정보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목록을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에 저장합니다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33061" y="1932655"/>
            <a:ext cx="6471061" cy="475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20687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클래스를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0782" y="1797686"/>
            <a:ext cx="6715539" cy="489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50504"/>
            <a:ext cx="7823872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이 책에서 제공하는 예제 소스를 참고하세요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2126974"/>
            <a:ext cx="7961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마지막으로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구현하겠습니다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컨트롤러에서 세션에 바인딩한 장바구니 목록과 상품 목록을 이용해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장바구니 페이지를 구현해 보겠습니다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67331" y="2785234"/>
            <a:ext cx="1823330" cy="1965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25556" y="1586498"/>
            <a:ext cx="7185991" cy="514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20077" y="1363663"/>
            <a:ext cx="5795549" cy="525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48189" y="1607586"/>
            <a:ext cx="6140726" cy="10211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86409" y="2971800"/>
            <a:ext cx="7841974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상품 상세 페이지에서 상품들을 장바구니에 담은 후 장바구니 보기를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708827" y="3429000"/>
            <a:ext cx="3219450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126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깃허브에 접속해 예제 소스 가져오는 방법</a:t>
            </a:r>
            <a:endParaRPr lang="ko-KR" altLang="en-US" sz="1200" b="1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659256" y="2303285"/>
            <a:ext cx="2662610" cy="349194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586409" y="1787747"/>
            <a:ext cx="7832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</a:t>
            </a:r>
            <a:r>
              <a:rPr lang="ko-KR" altLang="en-US" sz="1200">
                <a:latin typeface="+mj-ea"/>
                <a:ea typeface="+mj-ea"/>
              </a:rPr>
              <a:t>이클립스 상단 메뉴에서 </a:t>
            </a:r>
            <a:r>
              <a:rPr lang="en-US" altLang="ko-KR" sz="1200">
                <a:latin typeface="+mj-ea"/>
                <a:ea typeface="+mj-ea"/>
              </a:rPr>
              <a:t>window &gt; show view  &gt; other.. </a:t>
            </a:r>
            <a:r>
              <a:rPr lang="ko-KR" altLang="en-US" sz="1200">
                <a:latin typeface="+mj-ea"/>
                <a:ea typeface="+mj-ea"/>
              </a:rPr>
              <a:t>선택 후 </a:t>
            </a:r>
            <a:r>
              <a:rPr lang="en-US" altLang="ko-KR" sz="1200">
                <a:latin typeface="+mj-ea"/>
                <a:ea typeface="+mj-ea"/>
              </a:rPr>
              <a:t>Git </a:t>
            </a:r>
            <a:r>
              <a:rPr lang="ko-KR" altLang="en-US" sz="1200">
                <a:latin typeface="+mj-ea"/>
                <a:ea typeface="+mj-ea"/>
              </a:rPr>
              <a:t>폴더의 </a:t>
            </a:r>
            <a:r>
              <a:rPr lang="en-US" altLang="ko-KR" sz="1200">
                <a:latin typeface="+mj-ea"/>
                <a:ea typeface="+mj-ea"/>
              </a:rPr>
              <a:t>Git Repositories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22104" y="4363278"/>
            <a:ext cx="1227483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화면 상단 메뉴의 장바구니를 클릭해도 장바구니에 담긴 상품 목록을 볼 수 있습니다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98957" y="2047461"/>
            <a:ext cx="405765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51313" y="2136913"/>
            <a:ext cx="516834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0992" y="1453997"/>
            <a:ext cx="5943600" cy="4506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31.8.1 </a:t>
            </a:r>
            <a:r>
              <a:rPr lang="ko-KR" altLang="en-US" b="1"/>
              <a:t>주문 정보 저장 테이블 생성하기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13792" y="2017518"/>
            <a:ext cx="6261652" cy="4025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80930"/>
            <a:ext cx="7176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주문 테이블의 주요 속성</a:t>
            </a:r>
            <a:endParaRPr lang="ko-KR" altLang="en-US" sz="1200" b="1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7519" y="1757929"/>
          <a:ext cx="759195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420"/>
                <a:gridCol w="1580322"/>
                <a:gridCol w="1630017"/>
                <a:gridCol w="3886200"/>
              </a:tblGrid>
              <a:tr h="200080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 이름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 이름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14657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order_seq_num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주문상품일련번호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주문자의 개별 주문 상품을 구분하는 번호입니다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19295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order_id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주문번호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주문자들의 주문을 구분하는 번호입니다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5119" y="3236634"/>
            <a:ext cx="8039112" cy="495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</a:t>
            </a:r>
            <a:r>
              <a:rPr lang="ko-KR" altLang="en-US" b="1"/>
              <a:t>상품 상세 페이지에서 주문하기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6" name="TextBox 5"/>
          <p:cNvSpPr txBox="1"/>
          <p:nvPr/>
        </p:nvSpPr>
        <p:spPr>
          <a:xfrm>
            <a:off x="904461" y="3777517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필요한 매퍼 파일은 다음과 같습니다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63103" y="4143996"/>
            <a:ext cx="1885950" cy="2028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90261"/>
            <a:ext cx="7603433" cy="26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먼저 주문상품일련번호를 나타내는 오라클 시퀀스를 하나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24947" y="3812965"/>
            <a:ext cx="6816173" cy="167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440885" y="1867260"/>
            <a:ext cx="1638300" cy="1038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20" name="그림 92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506242" y="1911036"/>
            <a:ext cx="3377327" cy="344517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51113"/>
            <a:ext cx="7464287" cy="451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마이바티스에서 제공하는 </a:t>
            </a:r>
            <a:r>
              <a:rPr lang="en-US" altLang="ko-KR" sz="1200">
                <a:latin typeface="+mj-ea"/>
                <a:ea typeface="+mj-ea"/>
              </a:rPr>
              <a:t>&lt;selectKey&gt; </a:t>
            </a:r>
            <a:r>
              <a:rPr lang="ko-KR" altLang="en-US" sz="1200">
                <a:latin typeface="+mj-ea"/>
                <a:ea typeface="+mj-ea"/>
              </a:rPr>
              <a:t>태그를 이용하면 주문상품일련번호를 가져오는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따로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실행하지 않아도 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5423" y="1912778"/>
            <a:ext cx="6895272" cy="117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11356"/>
            <a:ext cx="7742581" cy="444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주문테이블에 주문 정보를 추가하기 전 </a:t>
            </a:r>
            <a:r>
              <a:rPr lang="en-US" altLang="ko-KR" sz="1200">
                <a:latin typeface="+mj-ea"/>
                <a:ea typeface="+mj-ea"/>
              </a:rPr>
              <a:t>&lt;selectKey&gt; </a:t>
            </a:r>
            <a:r>
              <a:rPr lang="ko-KR" altLang="en-US" sz="1200">
                <a:latin typeface="+mj-ea"/>
                <a:ea typeface="+mj-ea"/>
              </a:rPr>
              <a:t>태그를 이용해 주문일련번호를 가져옵니다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insert</a:t>
            </a:r>
            <a:r>
              <a:rPr lang="ko-KR" altLang="en-US" sz="1200">
                <a:latin typeface="+mj-ea"/>
                <a:ea typeface="+mj-ea"/>
              </a:rPr>
              <a:t>문을 사용해 주문상품일련번호를 주문테이블에 추가합니다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6464" y="1873021"/>
            <a:ext cx="6723201" cy="456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272207" y="1393481"/>
            <a:ext cx="6253255" cy="5152336"/>
            <a:chOff x="616226" y="1520688"/>
            <a:chExt cx="7434470" cy="643448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90375" y="1520688"/>
              <a:ext cx="7260321" cy="471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16226" y="6267244"/>
              <a:ext cx="7255566" cy="16879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01417"/>
            <a:ext cx="7583555" cy="26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이제 타일즈 기능으로 상품 주문 페이지를 구현할 차례입니다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51079" y="1678416"/>
            <a:ext cx="1990725" cy="206692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00809"/>
            <a:ext cx="7931427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상품 상세 페이지나 장바구니 페이지에서 개별 상품 또는 장바구니에 담긴 모든 상품을 주문할 때 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주문 페이지를 표시하도록 </a:t>
            </a:r>
            <a:r>
              <a:rPr lang="en-US" altLang="ko-KR" sz="1200">
                <a:latin typeface="+mj-ea"/>
                <a:ea typeface="+mj-ea"/>
              </a:rPr>
              <a:t>tiles_order.xml</a:t>
            </a:r>
            <a:r>
              <a:rPr lang="ko-KR" altLang="en-US" sz="1200">
                <a:latin typeface="+mj-ea"/>
                <a:ea typeface="+mj-ea"/>
              </a:rPr>
              <a:t>을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5989" y="1962474"/>
            <a:ext cx="6672263" cy="463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81456" y="1777807"/>
            <a:ext cx="4048125" cy="216217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785192" y="1500809"/>
            <a:ext cx="55162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Clone a Git repository 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4478" y="3200400"/>
            <a:ext cx="2136913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036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상품 주문 기능을 구현할 자바 클래스들을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30664" y="1881505"/>
            <a:ext cx="2447013" cy="3614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881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altLang="en-US" sz="1200" b="1"/>
              <a:t>로그인 전 상품 주문을 처리하는 과정</a:t>
            </a:r>
            <a:endParaRPr lang="ko-KR" altLang="en-US" sz="1200" b="1"/>
          </a:p>
        </p:txBody>
      </p:sp>
      <p:sp>
        <p:nvSpPr>
          <p:cNvPr id="5" name="TextBox 4"/>
          <p:cNvSpPr txBox="1"/>
          <p:nvPr/>
        </p:nvSpPr>
        <p:spPr>
          <a:xfrm>
            <a:off x="680830" y="1747990"/>
            <a:ext cx="7692886" cy="19172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주문하기를 클릭하면 브라우저에서 전송된 주문 상품 정보를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에 저장해 세션에 바인딩한 후 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ko-KR" altLang="en-US" sz="1200">
                <a:latin typeface="+mj-ea"/>
                <a:ea typeface="+mj-ea"/>
              </a:rPr>
              <a:t>주문 페이지로 이동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주문 페이지에서 수령자 정보와 배송지 정보를 입력 후 컨트롤러로 전송 시</a:t>
            </a:r>
            <a:r>
              <a:rPr lang="en-US" altLang="ko-KR" sz="1200">
                <a:latin typeface="+mj-ea"/>
                <a:ea typeface="+mj-ea"/>
              </a:rPr>
              <a:t>,</a:t>
            </a:r>
            <a:r>
              <a:rPr lang="ko-KR" altLang="en-US" sz="1200">
                <a:latin typeface="+mj-ea"/>
                <a:ea typeface="+mj-ea"/>
              </a:rPr>
              <a:t> 컨트롤러에서 미리 세션에 저장된 주문 상품 목록을 가져와 전송된 수령자 정보와 배송지 정보를 합침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주문 정보를 합친 최종 </a:t>
            </a:r>
            <a:r>
              <a:rPr lang="en-US" altLang="ko-KR" sz="1200">
                <a:latin typeface="+mj-ea"/>
                <a:ea typeface="+mj-ea"/>
              </a:rPr>
              <a:t>ArrayList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전달하여 주문을 처리함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120198" y="1234455"/>
            <a:ext cx="5939132" cy="5541119"/>
            <a:chOff x="289684" y="-2713590"/>
            <a:chExt cx="8453732" cy="8315326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85241" y="4363486"/>
              <a:ext cx="8258175" cy="123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89684" y="-2713590"/>
              <a:ext cx="8296275" cy="7077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80929" y="1450143"/>
            <a:ext cx="5856409" cy="471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550909" y="1242998"/>
            <a:ext cx="5307703" cy="5615002"/>
            <a:chOff x="169383" y="0"/>
            <a:chExt cx="8398355" cy="849008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76263" y="0"/>
              <a:ext cx="799147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69383" y="6756539"/>
              <a:ext cx="8248650" cy="1733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21296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클래스에서는 주문 목록을 가져와 주문 테이블에 추가합니다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장바구니에서 주문한 경우 해당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상품을 장바구니에서 삭제합니다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45459" y="1882961"/>
            <a:ext cx="6746185" cy="336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13359"/>
            <a:ext cx="7752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주문 상품이 저장된 </a:t>
            </a:r>
            <a:r>
              <a:rPr lang="en-US" altLang="ko-KR" sz="1200">
                <a:latin typeface="+mj-ea"/>
                <a:ea typeface="+mj-ea"/>
              </a:rPr>
              <a:t>myOrderList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orderVO </a:t>
            </a:r>
            <a:r>
              <a:rPr lang="ko-KR" altLang="en-US" sz="1200">
                <a:latin typeface="+mj-ea"/>
                <a:ea typeface="+mj-ea"/>
              </a:rPr>
              <a:t>객체에 주문 번호를 설정한 후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18760" y="1690358"/>
            <a:ext cx="6887818" cy="378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46275" y="1696103"/>
            <a:ext cx="6944553" cy="330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530626"/>
            <a:ext cx="7633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이제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구현할 차례입니다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13771" y="1807625"/>
            <a:ext cx="2117863" cy="2751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70383"/>
            <a:ext cx="7613374" cy="44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먼저 상품 상세 페이지에서 주문하기를 클릭하면 자바스크립트 함수를 호출해 로그인 상태를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ko-KR" altLang="en-US" sz="1200">
                <a:latin typeface="+mj-ea"/>
                <a:ea typeface="+mj-ea"/>
              </a:rPr>
              <a:t>     체크합니다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동적으로 </a:t>
            </a:r>
            <a:r>
              <a:rPr lang="en-US" altLang="ko-KR" sz="1200">
                <a:latin typeface="+mj-ea"/>
                <a:ea typeface="+mj-ea"/>
              </a:rPr>
              <a:t>hidden </a:t>
            </a:r>
            <a:r>
              <a:rPr lang="ko-KR" altLang="en-US" sz="1200">
                <a:latin typeface="+mj-ea"/>
                <a:ea typeface="+mj-ea"/>
              </a:rPr>
              <a:t>태그를 생성한 후 상품 정보를 저장해 컨트롤러로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83275" y="2032048"/>
            <a:ext cx="6488517" cy="262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496" y="1406685"/>
            <a:ext cx="7643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URI </a:t>
            </a:r>
            <a:r>
              <a:rPr lang="ko-KR" altLang="en-US" sz="1200">
                <a:latin typeface="+mj-ea"/>
                <a:ea typeface="+mj-ea"/>
              </a:rPr>
              <a:t>입력창에 다음 주소를 입력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j-ea"/>
                <a:ea typeface="+mj-ea"/>
              </a:rPr>
              <a:t>   • </a:t>
            </a:r>
            <a:r>
              <a:rPr lang="en-US" altLang="ko-KR" sz="1200" b="1">
                <a:latin typeface="+mj-ea"/>
                <a:ea typeface="+mj-ea"/>
              </a:rPr>
              <a:t>https://github.com/gilbutITbook/006895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874070" y="2053016"/>
            <a:ext cx="4485939" cy="44330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직사각형 4"/>
          <p:cNvSpPr/>
          <p:nvPr/>
        </p:nvSpPr>
        <p:spPr>
          <a:xfrm>
            <a:off x="2842591" y="2922104"/>
            <a:ext cx="268356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94903" y="1461051"/>
            <a:ext cx="6638958" cy="484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94522" y="1395109"/>
            <a:ext cx="7069621" cy="546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59694" y="1532479"/>
            <a:ext cx="6156256" cy="299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653130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13. </a:t>
            </a:r>
            <a:r>
              <a:rPr lang="ko-KR" altLang="en-US" sz="1200">
                <a:latin typeface="+mj-ea"/>
                <a:ea typeface="+mj-ea"/>
              </a:rPr>
              <a:t>상품 주문 페이지를 다음과 같이 구현합니다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배송지 정보와 결제 정보를 입력 받아서 자바스크립트에서 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 </a:t>
            </a:r>
            <a:r>
              <a:rPr lang="ko-KR" altLang="en-US" sz="1200">
                <a:latin typeface="+mj-ea"/>
                <a:ea typeface="+mj-ea"/>
              </a:rPr>
              <a:t>동적으로 </a:t>
            </a:r>
            <a:r>
              <a:rPr lang="en-US" altLang="ko-KR" sz="1200">
                <a:latin typeface="+mj-ea"/>
                <a:ea typeface="+mj-ea"/>
              </a:rPr>
              <a:t>&lt;input&gt; </a:t>
            </a:r>
            <a:r>
              <a:rPr lang="ko-KR" altLang="en-US" sz="1200">
                <a:latin typeface="+mj-ea"/>
                <a:ea typeface="+mj-ea"/>
              </a:rPr>
              <a:t>태그를 생성한 후 컨트롤러로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48265" y="1922717"/>
            <a:ext cx="5740573" cy="484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314865" y="1296052"/>
            <a:ext cx="6735831" cy="5397984"/>
            <a:chOff x="1314865" y="1296052"/>
            <a:chExt cx="6735831" cy="5397984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1314865" y="1296052"/>
              <a:ext cx="6735831" cy="5397984"/>
              <a:chOff x="1293329" y="519113"/>
              <a:chExt cx="8096250" cy="7224506"/>
            </a:xfrm>
          </p:grpSpPr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571625" y="519113"/>
                <a:ext cx="6000750" cy="5819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75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293329" y="6448219"/>
                <a:ext cx="8096250" cy="1295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1858617" y="6432426"/>
              <a:ext cx="834887" cy="261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100">
                  <a:latin typeface="+mj-ea"/>
                  <a:ea typeface="+mj-ea"/>
                </a:rPr>
                <a:t>...</a:t>
              </a:r>
              <a:endParaRPr lang="ko-KR" altLang="en-US" sz="11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682948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14.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상품 상세 페이지에서 구매하기를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78432" y="1827503"/>
            <a:ext cx="5509993" cy="3807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673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15. </a:t>
            </a:r>
            <a:r>
              <a:rPr lang="ko-KR" altLang="en-US" sz="1200">
                <a:latin typeface="+mj-ea"/>
                <a:ea typeface="+mj-ea"/>
              </a:rPr>
              <a:t>만약 로그인 상태가 아닐 경우 로그인창으로 이동하여 로그인을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84864" y="1747990"/>
            <a:ext cx="5667375" cy="2000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263566"/>
            <a:ext cx="7543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16. </a:t>
            </a:r>
            <a:r>
              <a:rPr lang="ko-KR" altLang="en-US" sz="1200">
                <a:latin typeface="+mj-ea"/>
                <a:ea typeface="+mj-ea"/>
              </a:rPr>
              <a:t>로그인 후 다시 주문 페이지로 이동하여 배송지 정보를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5961" y="1510747"/>
            <a:ext cx="5943600" cy="500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600200"/>
            <a:ext cx="7464287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17. </a:t>
            </a:r>
            <a:r>
              <a:rPr lang="ko-KR" altLang="en-US" sz="1200">
                <a:latin typeface="+mj-ea"/>
                <a:ea typeface="+mj-ea"/>
              </a:rPr>
              <a:t>결제 정보를 입력한 후 결제하기를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377963" y="1877199"/>
            <a:ext cx="5215255" cy="2886710"/>
            <a:chOff x="1377963" y="1877199"/>
            <a:chExt cx="5215255" cy="2886710"/>
          </a:xfrm>
        </p:grpSpPr>
        <p:pic>
          <p:nvPicPr>
            <p:cNvPr id="6" name="그림 5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377963" y="1877199"/>
              <a:ext cx="5215255" cy="28867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3283106" y="4537213"/>
              <a:ext cx="884582" cy="20872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146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18. </a:t>
            </a:r>
            <a:r>
              <a:rPr lang="ko-KR" altLang="en-US" sz="1200">
                <a:latin typeface="+mj-ea"/>
                <a:ea typeface="+mj-ea"/>
              </a:rPr>
              <a:t>주문 완료 결과 페이지가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61052" y="1804642"/>
            <a:ext cx="5943600" cy="467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83754" y="1628720"/>
            <a:ext cx="4455767" cy="440324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1630018" y="1351721"/>
            <a:ext cx="5426765" cy="26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</a:t>
            </a:r>
            <a:r>
              <a:rPr lang="en-US" altLang="ko-KR" sz="1200">
                <a:latin typeface="+mj-ea"/>
                <a:ea typeface="+mj-ea"/>
              </a:rPr>
              <a:t> 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31.8.3 </a:t>
            </a:r>
            <a:r>
              <a:rPr lang="ko-KR" altLang="en-US" b="1"/>
              <a:t>장바구니 상품 주문하기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5252" y="1908962"/>
            <a:ext cx="5854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altLang="en-US" sz="1200" b="1"/>
              <a:t>장바구니 상품 주문 과정</a:t>
            </a:r>
            <a:endParaRPr lang="ko-KR" altLang="en-US" sz="1200" b="1"/>
          </a:p>
        </p:txBody>
      </p:sp>
      <p:sp>
        <p:nvSpPr>
          <p:cNvPr id="5" name="TextBox 4"/>
          <p:cNvSpPr txBox="1"/>
          <p:nvPr/>
        </p:nvSpPr>
        <p:spPr>
          <a:xfrm>
            <a:off x="874644" y="2185961"/>
            <a:ext cx="7881730" cy="201265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장바구니 페이지를 나타내기 전 장바구니에 추가된 상품 정보를 미리 세션에 저장함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장바구니 페이지에서 주문할 상품을 선택한 후 주문할 상품 번호와 각 상품 주문 수량을 배열에 담아 컨트롤러에 전송함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컨트롤러에서는 전송된 상품 번호와 세션에 저장된 상품들의 상품 번호를 비교해 같으면 상품 정보를 주문 목록의 </a:t>
            </a:r>
            <a:r>
              <a:rPr lang="en-US" altLang="ko-KR" sz="1200">
                <a:latin typeface="+mj-ea"/>
                <a:ea typeface="+mj-ea"/>
              </a:rPr>
              <a:t>OrderVO </a:t>
            </a:r>
            <a:r>
              <a:rPr lang="ko-KR" altLang="en-US" sz="1200">
                <a:latin typeface="+mj-ea"/>
                <a:ea typeface="+mj-ea"/>
              </a:rPr>
              <a:t>속성에 설정함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전송된 각 상품별 주문 수량을 </a:t>
            </a:r>
            <a:r>
              <a:rPr lang="en-US" altLang="ko-KR" sz="1200">
                <a:latin typeface="+mj-ea"/>
                <a:ea typeface="+mj-ea"/>
              </a:rPr>
              <a:t>OrderVO </a:t>
            </a:r>
            <a:r>
              <a:rPr lang="ko-KR" altLang="en-US" sz="1200">
                <a:latin typeface="+mj-ea"/>
                <a:ea typeface="+mj-ea"/>
              </a:rPr>
              <a:t>속성에 설정함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OrderVO </a:t>
            </a:r>
            <a:r>
              <a:rPr lang="ko-KR" altLang="en-US" sz="1200">
                <a:latin typeface="+mj-ea"/>
                <a:ea typeface="+mj-ea"/>
              </a:rPr>
              <a:t>객체를 </a:t>
            </a:r>
            <a:r>
              <a:rPr lang="en-US" altLang="ko-KR" sz="1200">
                <a:latin typeface="+mj-ea"/>
                <a:ea typeface="+mj-ea"/>
              </a:rPr>
              <a:t>myOrderList</a:t>
            </a:r>
            <a:r>
              <a:rPr lang="ko-KR" altLang="en-US" sz="1200">
                <a:latin typeface="+mj-ea"/>
                <a:ea typeface="+mj-ea"/>
              </a:rPr>
              <a:t>에 저장한 후 세션에 바인딩함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이 과정을 </a:t>
            </a:r>
            <a:r>
              <a:rPr lang="en-US" altLang="ko-KR" sz="1200">
                <a:latin typeface="+mj-ea"/>
                <a:ea typeface="+mj-ea"/>
              </a:rPr>
              <a:t>OrderControllerImpl </a:t>
            </a:r>
            <a:r>
              <a:rPr lang="ko-KR" altLang="en-US" sz="1200">
                <a:latin typeface="+mj-ea"/>
                <a:ea typeface="+mj-ea"/>
              </a:rPr>
              <a:t>클래스에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4034" y="1797686"/>
            <a:ext cx="6838123" cy="356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350967" y="1234455"/>
            <a:ext cx="5935169" cy="5610624"/>
            <a:chOff x="239161" y="0"/>
            <a:chExt cx="8290477" cy="8175765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14363" y="0"/>
              <a:ext cx="7915275" cy="708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39161" y="7070865"/>
              <a:ext cx="8201025" cy="110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464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이제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구현하겠습니다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장바구니 페이지에서 주문할 상품을 선택하고 주문하기를 클릭하면 주문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상품에 대해 각각 </a:t>
            </a:r>
            <a:r>
              <a:rPr lang="en-US" altLang="ko-KR" sz="1200">
                <a:latin typeface="+mj-ea"/>
                <a:ea typeface="+mj-ea"/>
              </a:rPr>
              <a:t>'</a:t>
            </a:r>
            <a:r>
              <a:rPr lang="ko-KR" altLang="en-US" sz="1200">
                <a:latin typeface="+mj-ea"/>
                <a:ea typeface="+mj-ea"/>
              </a:rPr>
              <a:t>상품번호</a:t>
            </a:r>
            <a:r>
              <a:rPr lang="en-US" altLang="ko-KR" sz="1200">
                <a:latin typeface="+mj-ea"/>
                <a:ea typeface="+mj-ea"/>
              </a:rPr>
              <a:t>:</a:t>
            </a:r>
            <a:r>
              <a:rPr lang="ko-KR" altLang="en-US" sz="1200">
                <a:latin typeface="+mj-ea"/>
                <a:ea typeface="+mj-ea"/>
              </a:rPr>
              <a:t>주문수량</a:t>
            </a:r>
            <a:r>
              <a:rPr lang="en-US" altLang="ko-KR" sz="1200">
                <a:latin typeface="+mj-ea"/>
                <a:ea typeface="+mj-ea"/>
              </a:rPr>
              <a:t>' </a:t>
            </a:r>
            <a:r>
              <a:rPr lang="ko-KR" altLang="en-US" sz="1200">
                <a:latin typeface="+mj-ea"/>
                <a:ea typeface="+mj-ea"/>
              </a:rPr>
              <a:t>형식으로 문자열을 만듭니다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23294" y="1902839"/>
            <a:ext cx="5790515" cy="47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8929" y="1513518"/>
            <a:ext cx="6320459" cy="239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61052"/>
            <a:ext cx="7702826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다음은 실행 결과 화면입니다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장바구니 페이지에서 주문할 상품을 선택한 후 주문 수량을 입력하고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주문하기를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98284" y="1922717"/>
            <a:ext cx="5636794" cy="4468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698284" y="2474843"/>
            <a:ext cx="329299" cy="1292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44119" y="2474842"/>
            <a:ext cx="329299" cy="1292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55774" y="6152322"/>
            <a:ext cx="560907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31.8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02714"/>
            <a:ext cx="7563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주문확인 페이지에는 선택한 주문 상품만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08071" y="1679713"/>
            <a:ext cx="5748711" cy="4711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08071" y="2375452"/>
            <a:ext cx="5838164" cy="1729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31.9.1 </a:t>
            </a:r>
            <a:r>
              <a:rPr lang="ko-KR" altLang="en-US" b="1"/>
              <a:t>마이페이지 메인 화면 구현하기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948" y="1908313"/>
            <a:ext cx="722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마이페이지 관련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작성할 매퍼 파일을 다음과 같이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7306" y="2185312"/>
            <a:ext cx="1876425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9" y="1520687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마이페이지 최초 화면에 회원이 주문한 상품 목록을 표시하는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</a:t>
            </a:r>
            <a:r>
              <a:rPr lang="en-US" altLang="ko-KR" sz="1200">
                <a:latin typeface="+mj-ea"/>
                <a:ea typeface="+mj-ea"/>
              </a:rPr>
              <a:t>mypage.xml</a:t>
            </a:r>
            <a:r>
              <a:rPr lang="ko-KR" altLang="en-US" sz="1200">
                <a:latin typeface="+mj-ea"/>
                <a:ea typeface="+mj-ea"/>
              </a:rPr>
              <a:t>에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2542" y="1797686"/>
            <a:ext cx="6910802" cy="269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마이페이지 메인 화면 구현에 필요한 자바 클래스는 다음과 같습니다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05307" y="1997557"/>
            <a:ext cx="2143125" cy="204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66015" y="1898302"/>
            <a:ext cx="4526169" cy="447281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805070" y="1436637"/>
            <a:ext cx="7176052" cy="44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지정한 기본 디렉토리에 소스를 다운로드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받기위해서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(</a:t>
            </a:r>
            <a:r>
              <a:rPr lang="ko-KR" altLang="en-US" sz="1200">
                <a:latin typeface="+mj-ea"/>
                <a:ea typeface="+mj-ea"/>
              </a:rPr>
              <a:t>이미 지정한 기본 디렉토리가 있는 경우는 디렉토리명을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52531" y="2792826"/>
            <a:ext cx="1898374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782338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마이페이지 메인 화면에서 주문 상품을 취소한 후 다시 마이페이지를 요청하면서 주문 취소 결과인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cancel_order</a:t>
            </a:r>
            <a:r>
              <a:rPr lang="ko-KR" altLang="en-US" sz="1200">
                <a:latin typeface="+mj-ea"/>
                <a:ea typeface="+mj-ea"/>
              </a:rPr>
              <a:t>를 매개변수 </a:t>
            </a:r>
            <a:r>
              <a:rPr lang="en-US" altLang="ko-KR" sz="1200">
                <a:latin typeface="+mj-ea"/>
                <a:ea typeface="+mj-ea"/>
              </a:rPr>
              <a:t>messsage </a:t>
            </a:r>
            <a:r>
              <a:rPr lang="ko-KR" altLang="en-US" sz="1200">
                <a:latin typeface="+mj-ea"/>
                <a:ea typeface="+mj-ea"/>
              </a:rPr>
              <a:t>값으로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6271" y="2037522"/>
            <a:ext cx="6483587" cy="390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335034" y="1234455"/>
            <a:ext cx="6260351" cy="5512148"/>
            <a:chOff x="0" y="1671638"/>
            <a:chExt cx="8843963" cy="7772400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00038" y="1671638"/>
              <a:ext cx="8543925" cy="35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5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0" y="5186363"/>
              <a:ext cx="8239125" cy="425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마이페이지와 관련된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파일들은 다음과 같습니다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72069" y="1728112"/>
            <a:ext cx="18669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1264272"/>
            <a:ext cx="7644968" cy="448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마이페이지 최초 화면에는 자신의 주문 목록이 표시됩니다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주문할 때마다 여러 개의 상품을 주문할 수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있으므로 이중 </a:t>
            </a:r>
            <a:r>
              <a:rPr lang="en-US" altLang="ko-KR" sz="1200">
                <a:latin typeface="+mj-ea"/>
                <a:ea typeface="+mj-ea"/>
              </a:rPr>
              <a:t>&lt;forEach&gt; </a:t>
            </a:r>
            <a:r>
              <a:rPr lang="ko-KR" altLang="en-US" sz="1200">
                <a:latin typeface="+mj-ea"/>
                <a:ea typeface="+mj-ea"/>
              </a:rPr>
              <a:t>태그를 이용해 주문당 해당 상품들이 표시되도록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541630" y="1725937"/>
            <a:ext cx="5553843" cy="4980541"/>
            <a:chOff x="438150" y="1747838"/>
            <a:chExt cx="8534400" cy="7834521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8150" y="1747838"/>
              <a:ext cx="8267700" cy="336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38150" y="5000834"/>
              <a:ext cx="8534400" cy="4581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878495" y="1364313"/>
            <a:ext cx="5196095" cy="463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098273" y="1471305"/>
            <a:ext cx="6440557" cy="4591146"/>
            <a:chOff x="705678" y="1471305"/>
            <a:chExt cx="6440557" cy="4591146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83365" y="1471305"/>
              <a:ext cx="6062870" cy="2926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5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05678" y="4288316"/>
              <a:ext cx="6440557" cy="17741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325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상단 메뉴의 마이페이지를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33794" y="1848832"/>
            <a:ext cx="3943350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13383" y="1976488"/>
            <a:ext cx="675861" cy="1276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7584"/>
            <a:ext cx="7553738" cy="26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마이페이지 왼쪽 메뉴와 주문 상품 목록이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05728" y="1937702"/>
            <a:ext cx="6515100" cy="4125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사각형 설명선 3"/>
          <p:cNvSpPr/>
          <p:nvPr/>
        </p:nvSpPr>
        <p:spPr>
          <a:xfrm>
            <a:off x="2226365" y="2141668"/>
            <a:ext cx="2474844" cy="203967"/>
          </a:xfrm>
          <a:prstGeom prst="wedgeRectCallout">
            <a:avLst>
              <a:gd name="adj1" fmla="val -56159"/>
              <a:gd name="adj2" fmla="val 428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ko-KR" altLang="ko-KR" sz="1050" b="1">
                <a:solidFill>
                  <a:schemeClr val="tx1"/>
                </a:solidFill>
                <a:latin typeface="+mj-ea"/>
                <a:ea typeface="+mj-ea"/>
              </a:rPr>
              <a:t>마이페이지 왼쪽 메뉴가</a:t>
            </a:r>
            <a:r>
              <a:rPr lang="en-US" altLang="ko-KR" sz="1050" b="1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ko-KR" sz="1050" b="1">
                <a:solidFill>
                  <a:schemeClr val="tx1"/>
                </a:solidFill>
                <a:latin typeface="+mj-ea"/>
                <a:ea typeface="+mj-ea"/>
              </a:rPr>
              <a:t>표시됩니다</a:t>
            </a:r>
            <a:r>
              <a:rPr lang="en-US" altLang="ko-KR" sz="1050" b="1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ko-KR" sz="105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5728" y="2206487"/>
            <a:ext cx="1021246" cy="20176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5158408" y="3289852"/>
            <a:ext cx="2335695" cy="258417"/>
          </a:xfrm>
          <a:prstGeom prst="wedgeRectCallout">
            <a:avLst>
              <a:gd name="adj1" fmla="val -53442"/>
              <a:gd name="adj2" fmla="val 662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ko-KR" sz="1000" b="1">
                <a:solidFill>
                  <a:schemeClr val="tx1"/>
                </a:solidFill>
                <a:latin typeface="+mj-ea"/>
                <a:ea typeface="+mj-ea"/>
              </a:rPr>
              <a:t>주문당 상품이 한꺼번에 표시됩니다</a:t>
            </a:r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ko-KR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11357"/>
            <a:ext cx="7464287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현재 ‘배송준비중’인 상품에 한해 주문취소를 클릭하면 주문을 취소할 수 있습니다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762842"/>
            <a:ext cx="5943600" cy="15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585382" y="2524765"/>
            <a:ext cx="641074" cy="1721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9" y="1335052"/>
            <a:ext cx="8039112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31.9.2 </a:t>
            </a:r>
            <a:r>
              <a:rPr lang="ko-KR" altLang="en-US" b="1"/>
              <a:t>회원 정보 상세 페이지 구현하기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1856671"/>
            <a:ext cx="7613374" cy="265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회원 정보 페이지에서 회원 정보는 매개변수 </a:t>
            </a:r>
            <a:r>
              <a:rPr lang="en-US" altLang="ko-KR" sz="1200">
                <a:latin typeface="+mj-ea"/>
                <a:ea typeface="+mj-ea"/>
              </a:rPr>
              <a:t>attribute</a:t>
            </a:r>
            <a:r>
              <a:rPr lang="ko-KR" altLang="en-US" sz="1200">
                <a:latin typeface="+mj-ea"/>
                <a:ea typeface="+mj-ea"/>
              </a:rPr>
              <a:t>로 컨트롤러에 전송합니다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02026" y="2133669"/>
            <a:ext cx="5690065" cy="464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13452" y="2060298"/>
            <a:ext cx="54102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785190" y="1550504"/>
            <a:ext cx="7394711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다운로드받은 저장소의 </a:t>
            </a:r>
            <a:r>
              <a:rPr lang="en-US" altLang="ko-KR" sz="1200">
                <a:latin typeface="+mj-ea"/>
                <a:ea typeface="+mj-ea"/>
              </a:rPr>
              <a:t>Working Tree </a:t>
            </a:r>
            <a:r>
              <a:rPr lang="ko-KR" altLang="en-US" sz="1200">
                <a:latin typeface="+mj-ea"/>
                <a:ea typeface="+mj-ea"/>
              </a:rPr>
              <a:t>하위 폴더의 </a:t>
            </a:r>
            <a:r>
              <a:rPr lang="en-US" altLang="ko-KR" sz="1200">
                <a:latin typeface="+mj-ea"/>
                <a:ea typeface="+mj-ea"/>
              </a:rPr>
              <a:t>bookShop01 </a:t>
            </a:r>
            <a:r>
              <a:rPr lang="ko-KR" altLang="en-US" sz="1200">
                <a:latin typeface="+mj-ea"/>
                <a:ea typeface="+mj-ea"/>
              </a:rPr>
              <a:t>폴더를 우클릭  </a:t>
            </a:r>
            <a:r>
              <a:rPr lang="en-US" altLang="ko-KR" sz="1200">
                <a:latin typeface="+mj-ea"/>
                <a:ea typeface="+mj-ea"/>
              </a:rPr>
              <a:t>&gt; Import Projects</a:t>
            </a:r>
            <a:r>
              <a:rPr lang="ko-KR" altLang="en-US" sz="1200">
                <a:latin typeface="+mj-ea"/>
                <a:ea typeface="+mj-ea"/>
              </a:rPr>
              <a:t>를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선택해서 이클립스로 임포트합니다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69824" y="2554356"/>
            <a:ext cx="1548728" cy="2534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779807" y="1520687"/>
            <a:ext cx="7077489" cy="4108382"/>
            <a:chOff x="715617" y="1385474"/>
            <a:chExt cx="8210550" cy="4780308"/>
          </a:xfrm>
        </p:grpSpPr>
        <p:pic>
          <p:nvPicPr>
            <p:cNvPr id="542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22087" y="1385474"/>
              <a:ext cx="6581775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15617" y="2222432"/>
              <a:ext cx="8210550" cy="394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90870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이 책에서 제공하는 예제 소스를 참고하기 바랍니다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983" y="1878495"/>
            <a:ext cx="8378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다음과 같이 구현합니다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회원 정보 수정 페이지를 최초로 로드할 때 자바스크립트 함수를 사용해 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유선전화와 휴대폰 국번의 셀렉트 박스에 접근하여 회원의 국번으로 초기화합니다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727648" y="2340160"/>
            <a:ext cx="5670084" cy="451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4546" y="1369876"/>
            <a:ext cx="6448011" cy="5270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19649" y="1582325"/>
            <a:ext cx="6319510" cy="390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마이페이지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91478"/>
            <a:ext cx="7921486" cy="444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실행 결과 페이지의 왼쪽 메뉴에서 회원정보관리를 클릭하면 회원 상세 정보에서 회원의 유선 전화 번호와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휴대폰 번호를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04614" y="1961307"/>
            <a:ext cx="5391315" cy="4399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28191" y="3399183"/>
            <a:ext cx="6361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40" y="1431882"/>
            <a:ext cx="2335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200" b="1"/>
              <a:t>쇼핑몰 주요 관리자 기능</a:t>
            </a:r>
            <a:endParaRPr lang="ko-KR" altLang="en-US" sz="1200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36543" y="1708881"/>
          <a:ext cx="696401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391"/>
                <a:gridCol w="4959626"/>
              </a:tblGrid>
              <a:tr h="139797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세부 기능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04070">
                <a:tc rowSpan="4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상품관리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상품정보등록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18648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상품정보조회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33225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상품정보수정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17985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상품정보삭제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0">
                <a:tc rowSpan="3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주문관리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주문조회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47749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주문수정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52387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주문취소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86842">
                <a:tc rowSpan="3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회원 관리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회원정보조회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회원정보수정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66302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회원정보삭제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회원탈퇴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91437" y="1461451"/>
            <a:ext cx="5744859" cy="424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480930" y="2345635"/>
            <a:ext cx="576470" cy="705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31.10.1 </a:t>
            </a:r>
            <a:r>
              <a:rPr lang="ko-KR" altLang="en-US" b="1"/>
              <a:t>상품 정보 등록하기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85800" y="2324137"/>
            <a:ext cx="3838874" cy="3500194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466521" y="2324137"/>
            <a:ext cx="3250096" cy="3318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8348" y="1948133"/>
            <a:ext cx="3627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/>
              <a:t>상품 테이블의 물리적 구조</a:t>
            </a:r>
            <a:endParaRPr lang="ko-KR" alt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586409" y="1948133"/>
            <a:ext cx="3627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/>
              <a:t>상품 테이블의 </a:t>
            </a:r>
            <a:r>
              <a:rPr lang="ko-KR" altLang="en-US" sz="1200" b="1"/>
              <a:t>논리</a:t>
            </a:r>
            <a:r>
              <a:rPr lang="ko-KR" altLang="ko-KR" sz="1200" b="1"/>
              <a:t>적 구조</a:t>
            </a:r>
            <a:endParaRPr lang="ko-KR" altLang="en-US" sz="1200" b="1"/>
          </a:p>
        </p:txBody>
      </p:sp>
    </p:spTree>
  </p:cSld>
  <p:clrMapOvr>
    <a:masterClrMapping/>
  </p:clrMapOvr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556" y="1411356"/>
            <a:ext cx="3051313" cy="26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  <a:ea typeface="+mj-ea"/>
              </a:rPr>
              <a:t>CLOB </a:t>
            </a:r>
            <a:r>
              <a:rPr lang="ko-KR" altLang="en-US" sz="1200" b="1">
                <a:latin typeface="+mj-ea"/>
                <a:ea typeface="+mj-ea"/>
              </a:rPr>
              <a:t>타입이란</a:t>
            </a:r>
            <a:r>
              <a:rPr lang="en-US" altLang="ko-KR" sz="1200" b="1">
                <a:latin typeface="+mj-ea"/>
                <a:ea typeface="+mj-ea"/>
              </a:rPr>
              <a:t>?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070" y="1688355"/>
            <a:ext cx="7245626" cy="14625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j-ea"/>
                <a:ea typeface="+mj-ea"/>
              </a:rPr>
              <a:t>오라클에서는 문자열을 저장하는 컬럼을 </a:t>
            </a:r>
            <a:r>
              <a:rPr lang="en-US" altLang="ko-KR" sz="1200">
                <a:latin typeface="+mj-ea"/>
                <a:ea typeface="+mj-ea"/>
              </a:rPr>
              <a:t>varchar2 </a:t>
            </a:r>
            <a:r>
              <a:rPr lang="ko-KR" altLang="en-US" sz="1200">
                <a:latin typeface="+mj-ea"/>
                <a:ea typeface="+mj-ea"/>
              </a:rPr>
              <a:t>타입으로 지정해서 사용합니다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그런데 </a:t>
            </a:r>
            <a:r>
              <a:rPr lang="en-US" altLang="ko-KR" sz="1200">
                <a:latin typeface="+mj-ea"/>
                <a:ea typeface="+mj-ea"/>
              </a:rPr>
              <a:t>varchar2</a:t>
            </a:r>
            <a:r>
              <a:rPr lang="ko-KR" altLang="en-US" sz="1200">
                <a:latin typeface="+mj-ea"/>
                <a:ea typeface="+mj-ea"/>
              </a:rPr>
              <a:t>로 지정된 컬럼의 최대 문자열 저장 길이는 </a:t>
            </a:r>
            <a:r>
              <a:rPr lang="en-US" altLang="ko-KR" sz="1200">
                <a:latin typeface="+mj-ea"/>
                <a:ea typeface="+mj-ea"/>
              </a:rPr>
              <a:t>2000</a:t>
            </a:r>
            <a:r>
              <a:rPr lang="ko-KR" altLang="en-US" sz="1200">
                <a:latin typeface="+mj-ea"/>
                <a:ea typeface="+mj-ea"/>
              </a:rPr>
              <a:t>자</a:t>
            </a:r>
            <a:r>
              <a:rPr lang="en-US" altLang="ko-KR" sz="1200">
                <a:latin typeface="+mj-ea"/>
                <a:ea typeface="+mj-ea"/>
              </a:rPr>
              <a:t>(4000</a:t>
            </a:r>
            <a:r>
              <a:rPr lang="ko-KR" altLang="en-US" sz="1200">
                <a:latin typeface="+mj-ea"/>
                <a:ea typeface="+mj-ea"/>
              </a:rPr>
              <a:t>바이트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즉</a:t>
            </a:r>
            <a:r>
              <a:rPr lang="en-US" altLang="ko-KR" sz="1200">
                <a:latin typeface="+mj-ea"/>
                <a:ea typeface="+mj-ea"/>
              </a:rPr>
              <a:t>, 2000</a:t>
            </a:r>
            <a:r>
              <a:rPr lang="ko-KR" altLang="en-US" sz="1200">
                <a:latin typeface="+mj-ea"/>
                <a:ea typeface="+mj-ea"/>
              </a:rPr>
              <a:t>자 이상의 문자열로 이루어진 정보는 저장할 수 없습니다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그래서 오라클에서는 텍스트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이미지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비디오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사운드 같이 구조화되지 않은 대형 데이터를 저장하기 위해 </a:t>
            </a:r>
            <a:r>
              <a:rPr lang="en-US" altLang="ko-KR" sz="1200">
                <a:latin typeface="+mj-ea"/>
                <a:ea typeface="+mj-ea"/>
              </a:rPr>
              <a:t>LOB(Large Object) </a:t>
            </a:r>
            <a:r>
              <a:rPr lang="ko-KR" altLang="en-US" sz="1200">
                <a:latin typeface="+mj-ea"/>
                <a:ea typeface="+mj-ea"/>
              </a:rPr>
              <a:t>타입을 새로 도입했습니다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그중 문자의 대형 객체를 저장하는 타입이 바로 </a:t>
            </a:r>
            <a:r>
              <a:rPr lang="en-US" altLang="ko-KR" sz="1200">
                <a:latin typeface="+mj-ea"/>
                <a:ea typeface="+mj-ea"/>
              </a:rPr>
              <a:t>CLOB</a:t>
            </a:r>
            <a:r>
              <a:rPr lang="ko-KR" altLang="en-US" sz="1200">
                <a:latin typeface="+mj-ea"/>
                <a:ea typeface="+mj-ea"/>
              </a:rPr>
              <a:t>입니다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5556" y="3613666"/>
            <a:ext cx="2760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  <a:ea typeface="+mj-ea"/>
              </a:rPr>
              <a:t>goods_status </a:t>
            </a:r>
            <a:r>
              <a:rPr lang="ko-KR" altLang="en-US" sz="1200" b="1">
                <a:latin typeface="+mj-ea"/>
                <a:ea typeface="+mj-ea"/>
              </a:rPr>
              <a:t>컬럼의 여러 가지 값</a:t>
            </a:r>
            <a:endParaRPr lang="ko-KR" altLang="en-US" sz="1200" b="1"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05070" y="3934887"/>
          <a:ext cx="7171203" cy="172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185"/>
                <a:gridCol w="5059018"/>
              </a:tblGrid>
              <a:tr h="229609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상품분류 값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21043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bestseller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베스트셀러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5560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steadyseller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스테디셀러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18661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newbook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신간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63664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on_sale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판매중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57755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buy_out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품절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29208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out_of_print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절판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313" y="1461052"/>
            <a:ext cx="5575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200" b="1"/>
              <a:t>상품 번호</a:t>
            </a:r>
            <a:r>
              <a:rPr lang="en-US" altLang="ko-KR" sz="1200" b="1"/>
              <a:t>, </a:t>
            </a:r>
            <a:r>
              <a:rPr lang="ko-KR" altLang="en-US" sz="1200" b="1"/>
              <a:t>상품 이미지 번호 시퀀스 생성</a:t>
            </a:r>
            <a:endParaRPr lang="ko-KR" altLang="en-US" sz="1200" b="1"/>
          </a:p>
        </p:txBody>
      </p:sp>
      <p:sp>
        <p:nvSpPr>
          <p:cNvPr id="5" name="TextBox 4"/>
          <p:cNvSpPr txBox="1"/>
          <p:nvPr/>
        </p:nvSpPr>
        <p:spPr>
          <a:xfrm>
            <a:off x="695739" y="3468757"/>
            <a:ext cx="7354957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새 상품 정보를 등록하는 데 필요한 매퍼 파일 </a:t>
            </a:r>
            <a:r>
              <a:rPr lang="en-US" altLang="ko-KR" sz="1200">
                <a:latin typeface="+mj-ea"/>
                <a:ea typeface="+mj-ea"/>
              </a:rPr>
              <a:t>admin_goods.xml</a:t>
            </a:r>
            <a:r>
              <a:rPr lang="ko-KR" altLang="en-US" sz="1200">
                <a:latin typeface="+mj-ea"/>
                <a:ea typeface="+mj-ea"/>
              </a:rPr>
              <a:t>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40520" y="1807624"/>
            <a:ext cx="1724025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522634" y="2355311"/>
            <a:ext cx="1341911" cy="2984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2861727" y="3884904"/>
            <a:ext cx="18764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9721" y="1670725"/>
            <a:ext cx="5719244" cy="449314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874642" y="1393726"/>
            <a:ext cx="4552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56580" y="5848719"/>
            <a:ext cx="795132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374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admin_goods.xml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98857" y="1889413"/>
            <a:ext cx="6949937" cy="453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08012" y="1311965"/>
            <a:ext cx="6480933" cy="5277263"/>
            <a:chOff x="495289" y="1536838"/>
            <a:chExt cx="8201024" cy="70104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050028" y="1536838"/>
              <a:ext cx="3724275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95289" y="1822588"/>
              <a:ext cx="8201025" cy="6724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50" name="직선 연결선 6149"/>
          <p:cNvCxnSpPr/>
          <p:nvPr/>
        </p:nvCxnSpPr>
        <p:spPr>
          <a:xfrm>
            <a:off x="2587769" y="3816424"/>
            <a:ext cx="2281866" cy="248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그림 615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940250" y="0"/>
            <a:ext cx="3203750" cy="3429000"/>
          </a:xfrm>
          <a:prstGeom prst="rect">
            <a:avLst/>
          </a:prstGeom>
        </p:spPr>
      </p:pic>
      <p:sp>
        <p:nvSpPr>
          <p:cNvPr id="6152" name="자유형 6151"/>
          <p:cNvSpPr/>
          <p:nvPr/>
        </p:nvSpPr>
        <p:spPr>
          <a:xfrm>
            <a:off x="4986156" y="3289781"/>
            <a:ext cx="3988460" cy="572605"/>
          </a:xfrm>
          <a:custGeom>
            <a:avLst/>
            <a:gdLst>
              <a:gd name="connsiteX0" fmla="*/ -4907 w 3988460"/>
              <a:gd name="connsiteY0" fmla="*/ 418250 h 572605"/>
              <a:gd name="connsiteX1" fmla="*/ 1780899 w 3988460"/>
              <a:gd name="connsiteY1" fmla="*/ 492659 h 572605"/>
              <a:gd name="connsiteX2" fmla="*/ 3678321 w 3988460"/>
              <a:gd name="connsiteY2" fmla="*/ 542265 h 572605"/>
              <a:gd name="connsiteX3" fmla="*/ 3988358 w 3988460"/>
              <a:gd name="connsiteY3" fmla="*/ -3398 h 57260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8460" h="572605">
                <a:moveTo>
                  <a:pt x="-4907" y="418250"/>
                </a:moveTo>
                <a:cubicBezTo>
                  <a:pt x="292727" y="430652"/>
                  <a:pt x="1167028" y="471990"/>
                  <a:pt x="1780899" y="492659"/>
                </a:cubicBezTo>
                <a:cubicBezTo>
                  <a:pt x="2394770" y="513328"/>
                  <a:pt x="3310411" y="624941"/>
                  <a:pt x="3678321" y="542265"/>
                </a:cubicBezTo>
                <a:cubicBezTo>
                  <a:pt x="4046231" y="459588"/>
                  <a:pt x="3936685" y="87545"/>
                  <a:pt x="3988358" y="-339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80930"/>
            <a:ext cx="7275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상품 정보 등록을 실제로 구현할 자바 클래스는 다음과 같습니다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27243" y="1903343"/>
            <a:ext cx="28956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378314"/>
            <a:ext cx="796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새 상품은 상품 등록창에서 상품 정보와 상품 메인 이미지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상품 상세 이미지를 첨부하여 전송합니다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따라서 이미지 파일을 전송할 때는 해당 이미지가 메인 이미지인지 상세 이미지인지 구분해서 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전송해야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74889" y="2004765"/>
            <a:ext cx="6223479" cy="483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8059" y="1338094"/>
            <a:ext cx="6721959" cy="522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212574" y="1371598"/>
            <a:ext cx="6617390" cy="5227983"/>
            <a:chOff x="457200" y="781050"/>
            <a:chExt cx="8406434" cy="706630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781050"/>
              <a:ext cx="8229600" cy="529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86409" y="6047133"/>
              <a:ext cx="8277225" cy="180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057503" y="1311965"/>
            <a:ext cx="4522098" cy="5394260"/>
            <a:chOff x="428625" y="0"/>
            <a:chExt cx="8296275" cy="957262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28625" y="0"/>
              <a:ext cx="8286750" cy="72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28625" y="7239000"/>
              <a:ext cx="8296275" cy="233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1690" y="1477138"/>
            <a:ext cx="6213510" cy="435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22177" y="1547805"/>
            <a:ext cx="6592750" cy="483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구현할 차례입니다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addNewGoodsForm.jsp</a:t>
            </a:r>
            <a:r>
              <a:rPr lang="ko-KR" altLang="en-US" sz="1200">
                <a:latin typeface="+mj-ea"/>
                <a:ea typeface="+mj-ea"/>
              </a:rPr>
              <a:t>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14820" y="1933574"/>
            <a:ext cx="2324100" cy="1495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414468" y="1803952"/>
            <a:ext cx="3019425" cy="20574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884583" y="1441174"/>
            <a:ext cx="7404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이클립스에 프로젝트 탐색기에 임포트한 </a:t>
            </a:r>
            <a:r>
              <a:rPr lang="en-US" altLang="ko-KR" sz="1200">
                <a:latin typeface="+mj-ea"/>
                <a:ea typeface="+mj-ea"/>
              </a:rPr>
              <a:t>booShop01</a:t>
            </a:r>
            <a:r>
              <a:rPr lang="ko-KR" altLang="en-US" sz="1200">
                <a:latin typeface="+mj-ea"/>
                <a:ea typeface="+mj-ea"/>
              </a:rPr>
              <a:t>을 확인한 후 톰캣에 등록 후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653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상품 이미지를 여러 개 첨부할 경우 첫 번째 파일 업로드의 </a:t>
            </a:r>
            <a:r>
              <a:rPr lang="en-US" altLang="ko-KR" sz="1200">
                <a:latin typeface="+mj-ea"/>
                <a:ea typeface="+mj-ea"/>
              </a:rPr>
              <a:t>name </a:t>
            </a:r>
            <a:r>
              <a:rPr lang="ko-KR" altLang="en-US" sz="1200">
                <a:latin typeface="+mj-ea"/>
                <a:ea typeface="+mj-ea"/>
              </a:rPr>
              <a:t>속성 값을 </a:t>
            </a:r>
            <a:r>
              <a:rPr lang="en-US" altLang="ko-KR" sz="1200">
                <a:latin typeface="+mj-ea"/>
                <a:ea typeface="+mj-ea"/>
              </a:rPr>
              <a:t>main_image</a:t>
            </a:r>
            <a:r>
              <a:rPr lang="ko-KR" altLang="en-US" sz="1200">
                <a:latin typeface="+mj-ea"/>
                <a:ea typeface="+mj-ea"/>
              </a:rPr>
              <a:t>로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500234" y="1777808"/>
            <a:ext cx="5636635" cy="4944302"/>
            <a:chOff x="327991" y="0"/>
            <a:chExt cx="8392147" cy="8363364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23863" y="0"/>
              <a:ext cx="8296275" cy="700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27991" y="7010814"/>
              <a:ext cx="8229600" cy="1352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285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실행 결과를 볼까요</a:t>
            </a:r>
            <a:r>
              <a:rPr lang="en-US" altLang="ko-KR" sz="1200">
                <a:latin typeface="+mj-ea"/>
                <a:ea typeface="+mj-ea"/>
              </a:rPr>
              <a:t>? admin</a:t>
            </a:r>
            <a:r>
              <a:rPr lang="ko-KR" altLang="en-US" sz="1200">
                <a:latin typeface="+mj-ea"/>
                <a:ea typeface="+mj-ea"/>
              </a:rPr>
              <a:t>으로 로그인하여 상단의 관리자를 클릭한 후 상품 등록하기를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23987" y="1899865"/>
            <a:ext cx="6169509" cy="4371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126357" y="1899865"/>
            <a:ext cx="447261" cy="217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3"/>
            <a:ext cx="7931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새상품 등록창에서 상품정보 탭을 클릭한 후 상품 정보를 입력합니다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입력 시 ‘제품종류’를신간으로 설정하고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진행합니다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또한 상품목차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상품저자소개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상품소개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출판사 상품 평가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추천사 탭을 각각 클릭해 해당하는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정보를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35267" y="2087504"/>
            <a:ext cx="5633710" cy="45564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20687"/>
            <a:ext cx="8219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이번에는 상품이미지 탭을 클릭한 후 파일 추가를 클릭하여 원하는 만큼 이미지 파일을 첨부하고 상품 등록하기를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단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첫 번째 이미지 파일에는 반드시 메인 이미지를 첨부해 업로드해야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0993" y="2061865"/>
            <a:ext cx="5943600" cy="420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911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이제 메인 화면의 새로 출판된 책 항목에 새 상품이 진열되어 있는 것을 확인할 수 있습니다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02635" y="1718173"/>
            <a:ext cx="5943600" cy="2061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5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31.10.2 </a:t>
            </a:r>
            <a:r>
              <a:rPr lang="ko-KR" altLang="en-US" b="1"/>
              <a:t>상품 정보 수정하기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77" y="1790695"/>
            <a:ext cx="7838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상품 수정은 상품 정보를 수정하는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문과 상품 이미지 정보를 수정하는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문으로 이루어집니다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14109" y="2052632"/>
            <a:ext cx="6221687" cy="480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16533" y="1434837"/>
            <a:ext cx="6221482" cy="267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6937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자바 클래스에서는 다음 요소들을 통해 도서 쇼핑몰의 상품 수정 기능을 구현합니다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4278" y="1797686"/>
            <a:ext cx="6122505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상품 정보 수정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첨부한 상품 이미지 수정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첨부한 상품 이미지 삭제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새 상품 이미지 추가 첨부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794303" y="3538331"/>
            <a:ext cx="7256393" cy="2895187"/>
            <a:chOff x="476250" y="1666875"/>
            <a:chExt cx="8191500" cy="3802547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76250" y="1666875"/>
              <a:ext cx="8191500" cy="352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727420" y="5145572"/>
              <a:ext cx="314325" cy="3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4564" y="1607019"/>
            <a:ext cx="6487975" cy="458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252068" y="1258031"/>
            <a:ext cx="6132968" cy="5530396"/>
            <a:chOff x="269600" y="-2951714"/>
            <a:chExt cx="8535850" cy="9742005"/>
          </a:xfrm>
        </p:grpSpPr>
        <p:grpSp>
          <p:nvGrpSpPr>
            <p:cNvPr id="3" name="그룹 2"/>
            <p:cNvGrpSpPr/>
            <p:nvPr/>
          </p:nvGrpSpPr>
          <p:grpSpPr>
            <a:xfrm rot="0">
              <a:off x="269600" y="-2951714"/>
              <a:ext cx="8535850" cy="9389580"/>
              <a:chOff x="236675" y="1481138"/>
              <a:chExt cx="8535850" cy="9389580"/>
            </a:xfrm>
          </p:grpSpPr>
          <p:pic>
            <p:nvPicPr>
              <p:cNvPr id="2457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371475" y="1481138"/>
                <a:ext cx="8401050" cy="3895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79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236675" y="5327168"/>
                <a:ext cx="8143875" cy="5543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58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805071" y="6437866"/>
              <a:ext cx="238125" cy="352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739" y="1490870"/>
            <a:ext cx="3737111" cy="29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 b="1"/>
              <a:t>쇼핑몰 애플리케이션 설치하기</a:t>
            </a:r>
            <a:endParaRPr lang="ko-KR" altLang="en-US" sz="1400" b="1"/>
          </a:p>
        </p:txBody>
      </p:sp>
      <p:sp>
        <p:nvSpPr>
          <p:cNvPr id="6" name="TextBox 5"/>
          <p:cNvSpPr txBox="1"/>
          <p:nvPr/>
        </p:nvSpPr>
        <p:spPr>
          <a:xfrm>
            <a:off x="775251" y="1818525"/>
            <a:ext cx="7563679" cy="282777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>
                <a:latin typeface="+mj-ea"/>
                <a:ea typeface="+mj-ea"/>
              </a:rPr>
              <a:t>JDK</a:t>
            </a:r>
            <a:r>
              <a:rPr lang="ko-KR" altLang="en-US" sz="1200" b="1">
                <a:latin typeface="+mj-ea"/>
                <a:ea typeface="+mj-ea"/>
              </a:rPr>
              <a:t>를 설치합니다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3장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>
                <a:latin typeface="+mj-ea"/>
                <a:ea typeface="+mj-ea"/>
              </a:rPr>
              <a:t>JDK </a:t>
            </a:r>
            <a:r>
              <a:rPr lang="ko-KR" altLang="en-US" sz="1200" b="1">
                <a:latin typeface="+mj-ea"/>
                <a:ea typeface="+mj-ea"/>
              </a:rPr>
              <a:t>환경 변수를 설정합니다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3장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+mj-ea"/>
                <a:ea typeface="+mj-ea"/>
              </a:rPr>
              <a:t>톰캣 컨테이너를 설치합니다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3장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+mj-ea"/>
                <a:ea typeface="+mj-ea"/>
              </a:rPr>
              <a:t>메이븐을 다운로드해 설치합니다</a:t>
            </a:r>
            <a:r>
              <a:rPr lang="en-US" altLang="ko-KR" sz="1200" b="1">
                <a:latin typeface="+mj-ea"/>
                <a:ea typeface="+mj-ea"/>
              </a:rPr>
              <a:t>(27</a:t>
            </a:r>
            <a:r>
              <a:rPr lang="ko-KR" altLang="en-US" sz="1200" b="1">
                <a:latin typeface="+mj-ea"/>
                <a:ea typeface="+mj-ea"/>
              </a:rPr>
              <a:t>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>
                <a:latin typeface="+mj-ea"/>
                <a:ea typeface="+mj-ea"/>
              </a:rPr>
              <a:t>STS </a:t>
            </a:r>
            <a:r>
              <a:rPr lang="ko-KR" altLang="en-US" sz="1200" b="1">
                <a:latin typeface="+mj-ea"/>
                <a:ea typeface="+mj-ea"/>
              </a:rPr>
              <a:t>플러그인을 설치합니다</a:t>
            </a:r>
            <a:r>
              <a:rPr lang="en-US" altLang="ko-KR" sz="1200" b="1">
                <a:latin typeface="+mj-ea"/>
                <a:ea typeface="+mj-ea"/>
              </a:rPr>
              <a:t>(27</a:t>
            </a:r>
            <a:r>
              <a:rPr lang="ko-KR" altLang="en-US" sz="1200" b="1">
                <a:latin typeface="+mj-ea"/>
                <a:ea typeface="+mj-ea"/>
              </a:rPr>
              <a:t>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b="1">
                <a:latin typeface="+mj-ea"/>
                <a:ea typeface="+mj-ea"/>
              </a:rPr>
              <a:t>exERD</a:t>
            </a:r>
            <a:r>
              <a:rPr lang="ko-KR" altLang="en-US" sz="1200" b="1">
                <a:latin typeface="+mj-ea"/>
                <a:ea typeface="+mj-ea"/>
              </a:rPr>
              <a:t>를 설치합니다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3장</a:t>
            </a:r>
            <a:r>
              <a:rPr lang="en-US" altLang="ko-KR" sz="1200" b="1">
                <a:latin typeface="+mj-ea"/>
                <a:ea typeface="+mj-ea"/>
              </a:rPr>
              <a:t>).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+mj-ea"/>
                <a:ea typeface="+mj-ea"/>
              </a:rPr>
              <a:t>쇼핑몰에서 사용할 데이터베이스 구조를 만드는 </a:t>
            </a:r>
            <a:r>
              <a:rPr lang="en-US" altLang="ko-KR" sz="1200" b="1">
                <a:latin typeface="+mj-ea"/>
                <a:ea typeface="+mj-ea"/>
              </a:rPr>
              <a:t>SQL </a:t>
            </a:r>
            <a:r>
              <a:rPr lang="ko-KR" altLang="en-US" sz="1200" b="1">
                <a:latin typeface="+mj-ea"/>
                <a:ea typeface="+mj-ea"/>
              </a:rPr>
              <a:t>파일을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SQL Developer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로 설치</a:t>
            </a:r>
            <a:r>
              <a:rPr lang="ko-KR" altLang="en-US" sz="1200" b="1">
                <a:latin typeface="+mj-ea"/>
                <a:ea typeface="+mj-ea"/>
              </a:rPr>
              <a:t>합니다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  <a:br>
              <a:rPr lang="en-US" altLang="ko-KR" sz="1200" b="1">
                <a:latin typeface="+mj-ea"/>
                <a:ea typeface="+mj-ea"/>
              </a:rPr>
            </a:br>
            <a:r>
              <a:rPr lang="en-US" altLang="ko-KR" sz="1200" b="1">
                <a:latin typeface="+mj-ea"/>
                <a:ea typeface="+mj-ea"/>
              </a:rPr>
              <a:t>• </a:t>
            </a:r>
            <a:r>
              <a:rPr lang="ko-KR" altLang="en-US" sz="1200" b="1">
                <a:latin typeface="+mj-ea"/>
                <a:ea typeface="+mj-ea"/>
              </a:rPr>
              <a:t>예제 소스</a:t>
            </a:r>
            <a:r>
              <a:rPr lang="en-US" altLang="ko-KR" sz="1200" b="1">
                <a:latin typeface="+mj-ea"/>
                <a:ea typeface="+mj-ea"/>
              </a:rPr>
              <a:t>: pro31/shopping_table_schema.sql</a:t>
            </a:r>
            <a:endParaRPr lang="en-US" altLang="ko-KR" sz="1200" b="1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+mj-ea"/>
                <a:ea typeface="+mj-ea"/>
              </a:rPr>
              <a:t>쇼핑몰 상품 이미지가 담긴 </a:t>
            </a:r>
            <a:r>
              <a:rPr lang="en-US" altLang="ko-KR" sz="1200" b="1">
                <a:solidFill>
                  <a:srgbClr val="ff0000"/>
                </a:solidFill>
                <a:latin typeface="+mj-ea"/>
                <a:ea typeface="+mj-ea"/>
              </a:rPr>
              <a:t>shopping </a:t>
            </a:r>
            <a:r>
              <a:rPr lang="ko-KR" altLang="en-US" sz="1200" b="1">
                <a:solidFill>
                  <a:srgbClr val="ff0000"/>
                </a:solidFill>
                <a:latin typeface="+mj-ea"/>
                <a:ea typeface="+mj-ea"/>
              </a:rPr>
              <a:t>폴더</a:t>
            </a:r>
            <a:r>
              <a:rPr lang="ko-KR" altLang="en-US" sz="1200" b="1">
                <a:latin typeface="+mj-ea"/>
                <a:ea typeface="+mj-ea"/>
              </a:rPr>
              <a:t>를 통째로 복사하여 로컬 </a:t>
            </a:r>
            <a:r>
              <a:rPr lang="en-US" altLang="ko-KR" sz="1200" b="1">
                <a:latin typeface="+mj-ea"/>
                <a:ea typeface="+mj-ea"/>
              </a:rPr>
              <a:t>PC</a:t>
            </a:r>
            <a:r>
              <a:rPr lang="ko-KR" altLang="en-US" sz="1200" b="1">
                <a:latin typeface="+mj-ea"/>
                <a:ea typeface="+mj-ea"/>
              </a:rPr>
              <a:t>의 </a:t>
            </a:r>
            <a:r>
              <a:rPr lang="en-US" altLang="ko-KR" sz="1200" b="1">
                <a:latin typeface="+mj-ea"/>
                <a:ea typeface="+mj-ea"/>
              </a:rPr>
              <a:t>C </a:t>
            </a:r>
            <a:r>
              <a:rPr lang="ko-KR" altLang="en-US" sz="1200" b="1">
                <a:latin typeface="+mj-ea"/>
                <a:ea typeface="+mj-ea"/>
              </a:rPr>
              <a:t>드라이브에 붙여 넣습니다</a:t>
            </a:r>
            <a:r>
              <a:rPr lang="en-US" altLang="ko-KR" sz="1200" b="1">
                <a:latin typeface="+mj-ea"/>
                <a:ea typeface="+mj-ea"/>
              </a:rPr>
              <a:t>.</a:t>
            </a:r>
            <a:br>
              <a:rPr lang="en-US" altLang="ko-KR" sz="1200" b="1">
                <a:latin typeface="+mj-ea"/>
                <a:ea typeface="+mj-ea"/>
              </a:rPr>
            </a:br>
            <a:r>
              <a:rPr lang="en-US" altLang="ko-KR" sz="1200" b="1">
                <a:latin typeface="+mj-ea"/>
                <a:ea typeface="+mj-ea"/>
              </a:rPr>
              <a:t>• </a:t>
            </a:r>
            <a:r>
              <a:rPr lang="ko-KR" altLang="en-US" sz="1200" b="1">
                <a:latin typeface="+mj-ea"/>
                <a:ea typeface="+mj-ea"/>
              </a:rPr>
              <a:t>예제 소스</a:t>
            </a:r>
            <a:r>
              <a:rPr lang="en-US" altLang="ko-KR" sz="1200" b="1">
                <a:latin typeface="+mj-ea"/>
                <a:ea typeface="+mj-ea"/>
              </a:rPr>
              <a:t>: </a:t>
            </a:r>
            <a:r>
              <a:rPr lang="ko-KR" altLang="en-US" sz="1200" b="1">
                <a:latin typeface="+mj-ea"/>
                <a:ea typeface="+mj-ea"/>
              </a:rPr>
              <a:t> </a:t>
            </a:r>
            <a:r>
              <a:rPr lang="en-US" altLang="ko-KR" sz="1200" b="1">
                <a:latin typeface="+mj-ea"/>
                <a:ea typeface="+mj-ea"/>
              </a:rPr>
              <a:t>pro31/shopping</a:t>
            </a:r>
            <a:endParaRPr lang="ko-KR" altLang="en-US" sz="12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414468" y="1803952"/>
            <a:ext cx="3019425" cy="20574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884583" y="1441174"/>
            <a:ext cx="7404652" cy="271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ko-KR" altLang="en-US" sz="1200" b="1">
                <a:latin typeface="+mj-ea"/>
                <a:ea typeface="+mj-ea"/>
              </a:rPr>
              <a:t>※ 오라클</a:t>
            </a:r>
            <a:r>
              <a:rPr lang="en-US" altLang="ko-KR" sz="1200" b="1">
                <a:latin typeface="+mj-ea"/>
                <a:ea typeface="+mj-ea"/>
              </a:rPr>
              <a:t>db</a:t>
            </a:r>
            <a:r>
              <a:rPr lang="ko-KR" altLang="en-US" sz="1200" b="1">
                <a:latin typeface="+mj-ea"/>
                <a:ea typeface="+mj-ea"/>
              </a:rPr>
              <a:t>오류날 때 체크하기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15364" name="그림 1536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01200" y="1764000"/>
            <a:ext cx="7945200" cy="31896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73426" y="1234455"/>
            <a:ext cx="6074259" cy="47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60402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이 책에서 제공하는 예제 소스를 참고하기 바랍니다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9" y="2176670"/>
            <a:ext cx="7822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이제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구현하겠습니다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이미지 파일을 수정하거나 새로운 이미지를 추가할 때는 제이쿼리의 </a:t>
            </a:r>
            <a:r>
              <a:rPr lang="en-US" altLang="ko-KR" sz="1200">
                <a:latin typeface="+mj-ea"/>
                <a:ea typeface="+mj-ea"/>
              </a:rPr>
              <a:t>FormData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객체를 이용해 이미지 파일을 </a:t>
            </a:r>
            <a:r>
              <a:rPr lang="en-US" altLang="ko-KR" sz="1200">
                <a:latin typeface="+mj-ea"/>
                <a:ea typeface="+mj-ea"/>
              </a:rPr>
              <a:t>Ajax</a:t>
            </a:r>
            <a:r>
              <a:rPr lang="ko-KR" altLang="en-US" sz="1200">
                <a:latin typeface="+mj-ea"/>
                <a:ea typeface="+mj-ea"/>
              </a:rPr>
              <a:t>로 업로드하면서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4790" y="2638335"/>
            <a:ext cx="6368498" cy="314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85034" y="1234455"/>
            <a:ext cx="6267036" cy="551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517739" y="1234455"/>
            <a:ext cx="5582685" cy="5610016"/>
            <a:chOff x="450367" y="1603720"/>
            <a:chExt cx="8193570" cy="8896350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0062" y="1603720"/>
              <a:ext cx="8143875" cy="31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50367" y="4737445"/>
              <a:ext cx="7372350" cy="576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625820" y="1500809"/>
            <a:ext cx="5744458" cy="4547360"/>
            <a:chOff x="1246947" y="1132026"/>
            <a:chExt cx="7067550" cy="5542308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46947" y="1132026"/>
              <a:ext cx="7067550" cy="429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290429" y="5397984"/>
              <a:ext cx="6781800" cy="127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94933" y="1234455"/>
            <a:ext cx="4909305" cy="518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0626"/>
            <a:ext cx="7851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왼쪽의 상품관리를 클릭하고 ‘상품이름’ 목록에서 원하는 상품이름을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여기서는 초보자를 위한 자바프로그래밍을 클릭합니다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95130" y="1992291"/>
            <a:ext cx="7046843" cy="2984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832652" y="4740965"/>
            <a:ext cx="1485900" cy="2360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" y="1470991"/>
            <a:ext cx="7504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상품정가를 </a:t>
            </a:r>
            <a:r>
              <a:rPr lang="en-US" altLang="ko-KR" sz="1200">
                <a:latin typeface="+mj-ea"/>
                <a:ea typeface="+mj-ea"/>
              </a:rPr>
              <a:t>35000</a:t>
            </a:r>
            <a:r>
              <a:rPr lang="ko-KR" altLang="en-US" sz="1200">
                <a:latin typeface="+mj-ea"/>
                <a:ea typeface="+mj-ea"/>
              </a:rPr>
              <a:t>원으로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상품판매가격을 </a:t>
            </a:r>
            <a:r>
              <a:rPr lang="en-US" altLang="ko-KR" sz="1200">
                <a:latin typeface="+mj-ea"/>
                <a:ea typeface="+mj-ea"/>
              </a:rPr>
              <a:t>32000</a:t>
            </a:r>
            <a:r>
              <a:rPr lang="ko-KR" altLang="en-US" sz="1200">
                <a:latin typeface="+mj-ea"/>
                <a:ea typeface="+mj-ea"/>
              </a:rPr>
              <a:t>원으로 수정한 후 각각 수정반영을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84365" y="1814223"/>
            <a:ext cx="6468373" cy="3294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63078" y="3081130"/>
            <a:ext cx="437322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3078" y="3322320"/>
            <a:ext cx="437322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37513" y="3083781"/>
            <a:ext cx="437322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37513" y="3302442"/>
            <a:ext cx="437322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8130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상품이미지 탭을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파일 선택을 클릭해 수정하고자 하는 이미지 파일을 첨부한 후 수정을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여기서는 상세 이미지</a:t>
            </a:r>
            <a:r>
              <a:rPr lang="en-US" altLang="ko-KR" sz="1200">
                <a:latin typeface="+mj-ea"/>
                <a:ea typeface="+mj-ea"/>
              </a:rPr>
              <a:t>1</a:t>
            </a:r>
            <a:r>
              <a:rPr lang="ko-KR" altLang="en-US" sz="1200">
                <a:latin typeface="+mj-ea"/>
                <a:ea typeface="+mj-ea"/>
              </a:rPr>
              <a:t>을 수정해 보겠습니다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952535"/>
            <a:ext cx="5943600" cy="4644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사각형 설명선 3"/>
          <p:cNvSpPr/>
          <p:nvPr/>
        </p:nvSpPr>
        <p:spPr>
          <a:xfrm>
            <a:off x="6336194" y="3225248"/>
            <a:ext cx="1470993" cy="367748"/>
          </a:xfrm>
          <a:prstGeom prst="wedgeRectCallout">
            <a:avLst>
              <a:gd name="adj1" fmla="val -45199"/>
              <a:gd name="adj2" fmla="val 10768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/>
            <a:endParaRPr lang="en-US" altLang="ko-KR" sz="1000" b="1">
              <a:solidFill>
                <a:schemeClr val="tx1"/>
              </a:solidFill>
              <a:latin typeface="+mj-ea"/>
              <a:ea typeface="+mj-ea"/>
            </a:endParaRPr>
          </a:p>
          <a:p>
            <a:pPr lvl="0"/>
            <a:r>
              <a:rPr lang="ko-KR" altLang="ko-KR" sz="1000" b="1">
                <a:solidFill>
                  <a:schemeClr val="tx1"/>
                </a:solidFill>
                <a:latin typeface="+mj-ea"/>
                <a:ea typeface="+mj-ea"/>
              </a:rPr>
              <a:t>메인 이미지는 수정만 가능합니다</a:t>
            </a:r>
            <a:r>
              <a:rPr lang="en-US" altLang="ko-KR" sz="1000" b="1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en-US" altLang="ko-KR" sz="1000" b="1">
              <a:solidFill>
                <a:schemeClr val="tx1"/>
              </a:solidFill>
              <a:latin typeface="+mj-ea"/>
              <a:ea typeface="+mj-ea"/>
            </a:endParaRPr>
          </a:p>
          <a:p>
            <a:pPr lvl="0"/>
            <a:endParaRPr lang="ko-KR" altLang="en-US" sz="10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21396" y="5655365"/>
            <a:ext cx="636104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87109" y="5665305"/>
            <a:ext cx="318052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8010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상세 이미지</a:t>
            </a:r>
            <a:r>
              <a:rPr lang="en-US" altLang="ko-KR" sz="1200">
                <a:latin typeface="+mj-ea"/>
                <a:ea typeface="+mj-ea"/>
              </a:rPr>
              <a:t>1</a:t>
            </a:r>
            <a:r>
              <a:rPr lang="ko-KR" altLang="en-US" sz="1200">
                <a:latin typeface="+mj-ea"/>
                <a:ea typeface="+mj-ea"/>
              </a:rPr>
              <a:t>에 상세</a:t>
            </a:r>
            <a:r>
              <a:rPr lang="en-US" altLang="ko-KR" sz="1200">
                <a:latin typeface="+mj-ea"/>
                <a:ea typeface="+mj-ea"/>
              </a:rPr>
              <a:t>1.jpg</a:t>
            </a:r>
            <a:r>
              <a:rPr lang="ko-KR" altLang="en-US" sz="1200">
                <a:latin typeface="+mj-ea"/>
                <a:ea typeface="+mj-ea"/>
              </a:rPr>
              <a:t>를 첨부하면 수정된 이미지가 표시됩니다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이미지 크기가 클 경우 흐리게 표시되기도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합니다</a:t>
            </a:r>
            <a:r>
              <a:rPr lang="en-US" altLang="ko-KR" sz="1200">
                <a:latin typeface="+mj-ea"/>
                <a:ea typeface="+mj-ea"/>
              </a:rPr>
              <a:t>).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32662" y="2024463"/>
            <a:ext cx="5573257" cy="2172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0055" y="1440180"/>
            <a:ext cx="7402828" cy="100584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함초롬돋움"/>
                <a:ea typeface="함초롬돋움"/>
              </a:rPr>
              <a:t>※ 오라클</a:t>
            </a:r>
            <a:r>
              <a:rPr lang="en-US" altLang="ko-KR" sz="1200" b="1">
                <a:latin typeface="함초롬돋움"/>
                <a:ea typeface="함초롬돋움"/>
              </a:rPr>
              <a:t>db 28001 </a:t>
            </a:r>
            <a:r>
              <a:rPr lang="ko-KR" altLang="en-US" sz="1200" b="1">
                <a:latin typeface="함초롬돋움"/>
                <a:ea typeface="함초롬돋움"/>
              </a:rPr>
              <a:t>오류(비번 만료)일 경우:</a:t>
            </a:r>
            <a:endParaRPr lang="ko-KR" altLang="en-US" sz="1200" b="1">
              <a:latin typeface="함초롬돋움"/>
              <a:ea typeface="함초롬돋움"/>
            </a:endParaRPr>
          </a:p>
          <a:p>
            <a:pPr lvl="0"/>
            <a:endParaRPr lang="ko-KR" altLang="en-US" sz="1200" b="1">
              <a:latin typeface="함초롬돋움"/>
              <a:ea typeface="함초롬돋움"/>
            </a:endParaRPr>
          </a:p>
          <a:p>
            <a:pPr lvl="0"/>
            <a:r>
              <a:rPr lang="ko-KR" altLang="en-US" sz="1200" b="1">
                <a:latin typeface="함초롬돋움"/>
                <a:ea typeface="함초롬돋움"/>
              </a:rPr>
              <a:t>검색창에서:  </a:t>
            </a:r>
            <a:r>
              <a:rPr lang="en-US" altLang="ko-KR" sz="1200" b="1">
                <a:latin typeface="함초롬돋움"/>
                <a:ea typeface="함초롬돋움"/>
              </a:rPr>
              <a:t>cmd</a:t>
            </a:r>
            <a:endParaRPr lang="en-US" altLang="ko-KR" sz="1200" b="1">
              <a:latin typeface="함초롬돋움"/>
              <a:ea typeface="함초롬돋움"/>
            </a:endParaRPr>
          </a:p>
          <a:p>
            <a:pPr/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C:\User\daewo&gt;</a:t>
            </a:r>
            <a:r>
              <a:rPr lang="ko-KR" altLang="en-US" sz="1200" b="1">
                <a:solidFill>
                  <a:srgbClr val="0000ff"/>
                </a:solidFill>
                <a:latin typeface="함초롬돋움"/>
                <a:ea typeface="함초롬돋움"/>
              </a:rPr>
              <a:t>sqlplus sys/success as sysdba;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                 </a:t>
            </a:r>
            <a:endParaRPr lang="ko-KR" altLang="en-US" sz="1200" b="1">
              <a:solidFill>
                <a:srgbClr val="000000">
                  <a:alpha val="100000"/>
                </a:srgbClr>
              </a:solidFill>
              <a:latin typeface="함초롬돋움"/>
              <a:ea typeface="함초롬돋움"/>
            </a:endParaRPr>
          </a:p>
          <a:p>
            <a:pPr/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SQL&gt;</a:t>
            </a:r>
            <a:r>
              <a:rPr lang="en-US" altLang="ko-KR" sz="1200" b="1">
                <a:solidFill>
                  <a:srgbClr val="0000ff"/>
                </a:solidFill>
                <a:latin typeface="함초롬돋움"/>
                <a:ea typeface="함초롬돋움"/>
              </a:rPr>
              <a:t>ALTER USER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함초롬돋움"/>
                <a:ea typeface="함초롬돋움"/>
              </a:rPr>
              <a:t>scott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 </a:t>
            </a:r>
            <a:r>
              <a:rPr lang="en-US" altLang="ko-KR" sz="1200" b="1">
                <a:solidFill>
                  <a:srgbClr val="0000ff"/>
                </a:solidFill>
                <a:latin typeface="함초롬돋움"/>
                <a:ea typeface="함초롬돋움"/>
              </a:rPr>
              <a:t>IDENTIFIED BY </a:t>
            </a:r>
            <a:r>
              <a:rPr lang="en-US" altLang="ko-KR" sz="1200" b="1">
                <a:solidFill>
                  <a:srgbClr val="ff0000"/>
                </a:solidFill>
                <a:latin typeface="함초롬돋움"/>
                <a:ea typeface="함초롬돋움"/>
              </a:rPr>
              <a:t>12345</a:t>
            </a:r>
            <a:r>
              <a:rPr lang="en-US" altLang="ko-KR" sz="1200" b="1">
                <a:solidFill>
                  <a:srgbClr val="0000ff"/>
                </a:solidFill>
                <a:latin typeface="함초롬돋움"/>
                <a:ea typeface="함초롬돋움"/>
              </a:rPr>
              <a:t>;</a:t>
            </a:r>
            <a:endParaRPr lang="en-US" altLang="ko-KR" sz="1200" b="1">
              <a:solidFill>
                <a:srgbClr val="ff0000"/>
              </a:solidFill>
              <a:latin typeface="함초롬돋움"/>
              <a:ea typeface="함초롬돋움"/>
            </a:endParaRPr>
          </a:p>
        </p:txBody>
      </p:sp>
      <p:pic>
        <p:nvPicPr>
          <p:cNvPr id="15363" name="그림 1536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11511" y="3263818"/>
            <a:ext cx="4357041" cy="267684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5365" name="TextBox 2"/>
          <p:cNvSpPr txBox="1"/>
          <p:nvPr/>
        </p:nvSpPr>
        <p:spPr>
          <a:xfrm>
            <a:off x="871200" y="2594342"/>
            <a:ext cx="7401600" cy="4517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/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※ 해당 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userid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를 정확히 기재하고 새로운 비번 기재하기</a:t>
            </a:r>
            <a:endParaRPr lang="ko-KR" altLang="en-US" sz="1200" b="1">
              <a:solidFill>
                <a:srgbClr val="000000">
                  <a:alpha val="100000"/>
                </a:srgbClr>
              </a:solidFill>
              <a:latin typeface="함초롬돋움"/>
              <a:ea typeface="함초롬돋움"/>
            </a:endParaRPr>
          </a:p>
          <a:p>
            <a:pPr/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ALTER USER </a:t>
            </a:r>
            <a:r>
              <a:rPr lang="ko-KR" altLang="en-US" sz="1200">
                <a:solidFill>
                  <a:srgbClr val="ff0000"/>
                </a:solidFill>
                <a:latin typeface="함초롬돋움"/>
                <a:ea typeface="함초롬돋움"/>
              </a:rPr>
              <a:t>{USERID}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 IDENTIFIED BY </a:t>
            </a:r>
            <a:r>
              <a:rPr lang="ko-KR" altLang="en-US" sz="1200">
                <a:solidFill>
                  <a:srgbClr val="ff0000"/>
                </a:solidFill>
                <a:latin typeface="함초롬돋움"/>
                <a:ea typeface="함초롬돋움"/>
              </a:rPr>
              <a:t>{PASSWORD}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  <a:latin typeface="함초롬돋움"/>
                <a:ea typeface="함초롬돋움"/>
              </a:rPr>
              <a:t>;  </a:t>
            </a:r>
            <a:endParaRPr lang="ko-KR" altLang="en-US" sz="1200" b="1">
              <a:solidFill>
                <a:srgbClr val="000000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pic>
        <p:nvPicPr>
          <p:cNvPr id="15366" name="그림 1536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91100" y="3796577"/>
            <a:ext cx="3285067" cy="207207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31.10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0403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해당 상품의 상세 페이지를 보면 수정된 이미지가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67846" y="1737401"/>
            <a:ext cx="6102627" cy="4100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050" y="1362956"/>
            <a:ext cx="554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쇼핑몰 상품 배송 상태 컬럼 값</a:t>
            </a:r>
            <a:endParaRPr lang="ko-KR" altLang="en-US" sz="1200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81269" y="1639955"/>
          <a:ext cx="6874565" cy="1476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912"/>
                <a:gridCol w="5118653"/>
              </a:tblGrid>
              <a:tr h="208723">
                <a:tc>
                  <a:txBody>
                    <a:bodyPr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배송 상태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23300">
                <a:tc>
                  <a:txBody>
                    <a:bodyPr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delivery_prepared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배송 준비 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57756">
                <a:tc>
                  <a:txBody>
                    <a:bodyPr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delivering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배송 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8722">
                <a:tc>
                  <a:txBody>
                    <a:bodyPr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finished_delivering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배송 완료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3421">
                <a:tc>
                  <a:txBody>
                    <a:bodyPr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cancel_order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주문 취소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8059">
                <a:tc>
                  <a:txBody>
                    <a:bodyPr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returning_goods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반품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5118" y="3452087"/>
            <a:ext cx="8039113" cy="45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31.11.1 </a:t>
            </a:r>
            <a:r>
              <a:rPr lang="ko-KR" altLang="en-US" b="1"/>
              <a:t>상품의 배송 상태 설정하기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7" name="직사각형 6"/>
          <p:cNvSpPr/>
          <p:nvPr/>
        </p:nvSpPr>
        <p:spPr>
          <a:xfrm>
            <a:off x="933144" y="3916730"/>
            <a:ext cx="3246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 </a:t>
            </a:r>
            <a:r>
              <a:rPr lang="en-US" altLang="ko-KR" sz="1200">
                <a:latin typeface="+mj-ea"/>
                <a:ea typeface="+mj-ea"/>
              </a:rPr>
              <a:t>admin_order.xml</a:t>
            </a:r>
            <a:r>
              <a:rPr lang="ko-KR" altLang="en-US" sz="1200">
                <a:latin typeface="+mj-ea"/>
                <a:ea typeface="+mj-ea"/>
              </a:rPr>
              <a:t>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" name="그림 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56345" y="4267406"/>
            <a:ext cx="1885950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02674"/>
            <a:ext cx="7235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update</a:t>
            </a:r>
            <a:r>
              <a:rPr lang="ko-KR" altLang="en-US" sz="1200">
                <a:latin typeface="+mj-ea"/>
                <a:ea typeface="+mj-ea"/>
              </a:rPr>
              <a:t>문을 이용해 주문 상품의 배송 상태를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358140" y="1553195"/>
            <a:ext cx="5692223" cy="5304805"/>
            <a:chOff x="390525" y="1876219"/>
            <a:chExt cx="8362950" cy="7324725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90525" y="1876219"/>
              <a:ext cx="8362950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09588" y="2457244"/>
              <a:ext cx="8124825" cy="6743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42391" y="1328918"/>
            <a:ext cx="6669970" cy="281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6105" y="1534804"/>
            <a:ext cx="3236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필요한 자바 클래스들은 다음과 같습니다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84497" y="1960493"/>
            <a:ext cx="264795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41174"/>
            <a:ext cx="7275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Ajax</a:t>
            </a:r>
            <a:r>
              <a:rPr lang="ko-KR" altLang="en-US" sz="1200">
                <a:latin typeface="+mj-ea"/>
                <a:ea typeface="+mj-ea"/>
              </a:rPr>
              <a:t>로 주문 번호와 배송 설정 상태 값을 전달받아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35546" y="1792220"/>
            <a:ext cx="6189594" cy="439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110039" y="1234455"/>
            <a:ext cx="6442006" cy="5646876"/>
            <a:chOff x="228806" y="1456704"/>
            <a:chExt cx="8619919" cy="7867650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295275" y="1456704"/>
              <a:ext cx="8553450" cy="2771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28806" y="4228479"/>
              <a:ext cx="8239125" cy="509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마지막으로 다음 두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구현해 보겠습니다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16890" y="1757929"/>
            <a:ext cx="1962150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8" y="1461052"/>
            <a:ext cx="7623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배송 상태 변경은 주문 목록 페이지에서도 할 수 있고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주문 상품 상세 페이지에서도 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adminOrderMain.jsp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520297" y="1926166"/>
            <a:ext cx="5049468" cy="4706683"/>
            <a:chOff x="1628257" y="1922717"/>
            <a:chExt cx="5380589" cy="5319535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1628257" y="1922717"/>
              <a:ext cx="5380589" cy="5142167"/>
              <a:chOff x="423863" y="1423988"/>
              <a:chExt cx="8296275" cy="8434801"/>
            </a:xfrm>
          </p:grpSpPr>
          <p:pic>
            <p:nvPicPr>
              <p:cNvPr id="4403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423863" y="1423988"/>
                <a:ext cx="8296275" cy="4010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35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423863" y="5248689"/>
                <a:ext cx="7277100" cy="461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03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1717708" y="7066417"/>
              <a:ext cx="522011" cy="1758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213971" y="1234455"/>
            <a:ext cx="6050135" cy="5428006"/>
            <a:chOff x="1213971" y="1234455"/>
            <a:chExt cx="6050135" cy="5428006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13971" y="1234455"/>
              <a:ext cx="6050135" cy="5289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146852" y="6385462"/>
              <a:ext cx="10634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349489"/>
            <a:ext cx="8368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bookShop01 </a:t>
            </a:r>
            <a:r>
              <a:rPr lang="ko-KR" altLang="en-US" sz="1200">
                <a:latin typeface="+mj-ea"/>
                <a:ea typeface="+mj-ea"/>
              </a:rPr>
              <a:t>프로젝트를 톰캣에 등록해 실행시킨 후 브라우저에서 아래 주소로 요청합니다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974" y="1626488"/>
            <a:ext cx="6510130" cy="26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b="1">
                <a:latin typeface="+mj-ea"/>
              </a:rPr>
              <a:t>http://localhost:8090/bookshop01/main/main.do</a:t>
            </a:r>
            <a:endParaRPr lang="ko-KR" altLang="en-US" sz="1200" b="1"/>
          </a:p>
        </p:txBody>
      </p:sp>
      <p:sp>
        <p:nvSpPr>
          <p:cNvPr id="7" name="TextBox 6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90665" y="2033343"/>
            <a:ext cx="6055774" cy="441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07658" y="1423298"/>
            <a:ext cx="6385685" cy="487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60443"/>
            <a:ext cx="7694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주문 상세 페이지에서 배송 상태를 변경하도록 다음과 같이 </a:t>
            </a:r>
            <a:r>
              <a:rPr lang="en-US" altLang="ko-KR" sz="1200">
                <a:latin typeface="+mj-ea"/>
                <a:ea typeface="+mj-ea"/>
              </a:rPr>
              <a:t>adminOrderDetail.jsp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00952" y="1918252"/>
            <a:ext cx="6433931" cy="32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1227" y="1453116"/>
            <a:ext cx="6554650" cy="500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673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관리자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로 로그인하여 왼쪽 메뉴에 있는 주문관리를 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그러면 현재 주문 상품의 목록과 배송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상태가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30576" y="2155506"/>
            <a:ext cx="6584674" cy="2923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8040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배송상태의 셀렉트 박스를 눌러 배송중으로 변경한 다음 배송수정을 클릭하면 상품의 배송 상태가 ‘배송중’으로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변경됩니다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43605" y="2168938"/>
            <a:ext cx="6351105" cy="2071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133061" y="1922717"/>
            <a:ext cx="39160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000" b="1"/>
              <a:t>배송상태의 셀렉트 박스를 눌러 배송중으로 수정</a:t>
            </a:r>
            <a:endParaRPr lang="ko-KR" altLang="en-US" sz="1000" b="1"/>
          </a:p>
        </p:txBody>
      </p:sp>
      <p:sp>
        <p:nvSpPr>
          <p:cNvPr id="6" name="TextBox 5"/>
          <p:cNvSpPr txBox="1"/>
          <p:nvPr/>
        </p:nvSpPr>
        <p:spPr>
          <a:xfrm>
            <a:off x="1133061" y="4452731"/>
            <a:ext cx="5804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000" b="1">
                <a:latin typeface="+mj-ea"/>
                <a:ea typeface="+mj-ea"/>
              </a:rPr>
              <a:t>배송상태가 ‘배송중’으로 변경</a:t>
            </a:r>
            <a:endParaRPr lang="ko-KR" altLang="en-US" sz="1000" b="1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63486" y="4659194"/>
            <a:ext cx="6331223" cy="2059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133060" y="4989443"/>
            <a:ext cx="6261649" cy="805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0"/>
            <a:ext cx="774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ko-KR" sz="1200">
                <a:latin typeface="+mj-ea"/>
                <a:ea typeface="+mj-ea"/>
              </a:rPr>
              <a:t>또한 주문상세 화면에서도 배송상태를 주문할 수 있습니다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ko-KR" sz="1200">
                <a:latin typeface="+mj-ea"/>
                <a:ea typeface="+mj-ea"/>
              </a:rPr>
              <a:t>마찬가지로 셀렉트 박스를 눌러 </a:t>
            </a:r>
            <a:r>
              <a:rPr lang="ko-KR" altLang="ko-KR" sz="1200" b="1">
                <a:latin typeface="+mj-ea"/>
                <a:ea typeface="+mj-ea"/>
              </a:rPr>
              <a:t>배송중</a:t>
            </a:r>
            <a:r>
              <a:rPr lang="ko-KR" altLang="ko-KR" sz="1200">
                <a:latin typeface="+mj-ea"/>
                <a:ea typeface="+mj-ea"/>
              </a:rPr>
              <a:t>으로</a:t>
            </a:r>
            <a:endParaRPr lang="ko-KR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ko-KR" sz="1200">
                <a:latin typeface="+mj-ea"/>
                <a:ea typeface="+mj-ea"/>
              </a:rPr>
              <a:t> 변경한 뒤</a:t>
            </a:r>
            <a:r>
              <a:rPr lang="en-US" altLang="ko-KR" sz="1200">
                <a:latin typeface="+mj-ea"/>
                <a:ea typeface="+mj-ea"/>
              </a:rPr>
              <a:t> '</a:t>
            </a:r>
            <a:r>
              <a:rPr lang="ko-KR" altLang="ko-KR" sz="1200" b="1">
                <a:latin typeface="+mj-ea"/>
                <a:ea typeface="+mj-ea"/>
              </a:rPr>
              <a:t>배송수정</a:t>
            </a:r>
            <a:r>
              <a:rPr lang="en-US" altLang="ko-KR" sz="1200">
                <a:latin typeface="+mj-ea"/>
                <a:ea typeface="+mj-ea"/>
              </a:rPr>
              <a:t>'</a:t>
            </a:r>
            <a:r>
              <a:rPr lang="ko-KR" altLang="ko-KR" sz="1200">
                <a:latin typeface="+mj-ea"/>
                <a:ea typeface="+mj-ea"/>
              </a:rPr>
              <a:t>을 클릭해서 배송 상태를 변경할 수도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74408" y="2037948"/>
            <a:ext cx="5961887" cy="3120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174408" y="4353339"/>
            <a:ext cx="4500835" cy="5565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주문 관리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9"/>
            <a:ext cx="8020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ko-KR" sz="1200">
                <a:latin typeface="+mj-ea"/>
                <a:ea typeface="+mj-ea"/>
              </a:rPr>
              <a:t>주문자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ko-KR" sz="1200">
                <a:latin typeface="+mj-ea"/>
                <a:ea typeface="+mj-ea"/>
              </a:rPr>
              <a:t>로 로그인한 후</a:t>
            </a:r>
            <a:r>
              <a:rPr lang="en-US" altLang="ko-KR" sz="1200">
                <a:latin typeface="+mj-ea"/>
                <a:ea typeface="+mj-ea"/>
              </a:rPr>
              <a:t> '</a:t>
            </a:r>
            <a:r>
              <a:rPr lang="ko-KR" altLang="ko-KR" sz="1200">
                <a:latin typeface="+mj-ea"/>
                <a:ea typeface="+mj-ea"/>
              </a:rPr>
              <a:t>마이페이지</a:t>
            </a:r>
            <a:r>
              <a:rPr lang="en-US" altLang="ko-KR" sz="1200">
                <a:latin typeface="+mj-ea"/>
                <a:ea typeface="+mj-ea"/>
              </a:rPr>
              <a:t>'</a:t>
            </a:r>
            <a:r>
              <a:rPr lang="ko-KR" altLang="ko-KR" sz="1200">
                <a:latin typeface="+mj-ea"/>
                <a:ea typeface="+mj-ea"/>
              </a:rPr>
              <a:t>에서 주문 상태를 확인해 보면 </a:t>
            </a:r>
            <a:r>
              <a:rPr lang="en-US" altLang="ko-KR" sz="1200">
                <a:latin typeface="+mj-ea"/>
                <a:ea typeface="+mj-ea"/>
              </a:rPr>
              <a:t>‘</a:t>
            </a:r>
            <a:r>
              <a:rPr lang="ko-KR" altLang="ko-KR" sz="1200">
                <a:latin typeface="+mj-ea"/>
                <a:ea typeface="+mj-ea"/>
              </a:rPr>
              <a:t>배송중</a:t>
            </a:r>
            <a:r>
              <a:rPr lang="en-US" altLang="ko-KR" sz="1200">
                <a:latin typeface="+mj-ea"/>
                <a:ea typeface="+mj-ea"/>
              </a:rPr>
              <a:t>’</a:t>
            </a:r>
            <a:r>
              <a:rPr lang="ko-KR" altLang="ko-KR" sz="1200">
                <a:latin typeface="+mj-ea"/>
                <a:ea typeface="+mj-ea"/>
              </a:rPr>
              <a:t>으로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2317" y="1856379"/>
            <a:ext cx="6333003" cy="1761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953538" y="2737111"/>
            <a:ext cx="457200" cy="2346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6" y="1520687"/>
            <a:ext cx="5496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쇼핑몰에 구현된 기능</a:t>
            </a:r>
            <a:endParaRPr lang="ko-KR" altLang="en-US" sz="1200" b="1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7274" y="1797686"/>
          <a:ext cx="7202556" cy="3939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121"/>
                <a:gridCol w="5317435"/>
              </a:tblGrid>
              <a:tr h="229897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세부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34535">
                <a:tc rowSpan="2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메인 페이지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메인 페이지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9356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빠른 메뉴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44420">
                <a:tc rowSpan="2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8450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가입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68356"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검색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8722">
                <a:tc rowSpan="4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53117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추가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28600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수정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43786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삭제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68302">
                <a:tc rowSpan="3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주문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63001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상품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97457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상품 취고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31913">
                <a:tc rowSpan="3"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마이페이지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내역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06734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정보 수정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161676">
                <a:tc vMerge="1">
                  <a:txBody>
                    <a:bodyPr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31.2.1 </a:t>
            </a:r>
            <a:r>
              <a:rPr lang="ko-KR" altLang="en-US" b="1"/>
              <a:t>쇼핑몰 프로젝트 및 데이터베이스 구조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4278" y="1938130"/>
            <a:ext cx="4273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ERD </a:t>
            </a:r>
            <a:r>
              <a:rPr lang="ko-KR" altLang="en-US" sz="1200" b="1">
                <a:latin typeface="+mj-ea"/>
                <a:ea typeface="+mj-ea"/>
              </a:rPr>
              <a:t>위치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14355" y="2369240"/>
            <a:ext cx="2526610" cy="3236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22512" y="1916554"/>
            <a:ext cx="6559826" cy="4017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13791" y="1550504"/>
            <a:ext cx="5267739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/>
              <a:t>쇼핑몰 데이터베이스 구조</a:t>
            </a:r>
            <a:endParaRPr lang="ko-KR" altLang="en-US" sz="1200" b="1"/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464257" y="1232294"/>
            <a:ext cx="2348422" cy="55491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409" y="1480930"/>
            <a:ext cx="502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쇼핑몰 애플리케이션 구조</a:t>
            </a:r>
            <a:endParaRPr lang="ko-KR" altLang="en-US" sz="1200" b="1"/>
          </a:p>
        </p:txBody>
      </p:sp>
      <p:sp>
        <p:nvSpPr>
          <p:cNvPr id="3" name="직사각형 2"/>
          <p:cNvSpPr/>
          <p:nvPr/>
        </p:nvSpPr>
        <p:spPr>
          <a:xfrm>
            <a:off x="3995530" y="2186610"/>
            <a:ext cx="1103244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사각형 설명선 3"/>
          <p:cNvSpPr/>
          <p:nvPr/>
        </p:nvSpPr>
        <p:spPr>
          <a:xfrm>
            <a:off x="5405110" y="1862939"/>
            <a:ext cx="1490870" cy="433001"/>
          </a:xfrm>
          <a:prstGeom prst="wedgeRectCallout">
            <a:avLst>
              <a:gd name="adj1" fmla="val -68833"/>
              <a:gd name="adj2" fmla="val 32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ko-KR" altLang="en-US" sz="1100" b="1">
                <a:solidFill>
                  <a:schemeClr val="tx1"/>
                </a:solidFill>
              </a:rPr>
              <a:t>쇼핑몰 소스 패키지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5405110" y="2351253"/>
            <a:ext cx="1490870" cy="433001"/>
          </a:xfrm>
          <a:prstGeom prst="wedgeRectCallout">
            <a:avLst>
              <a:gd name="adj1" fmla="val -68833"/>
              <a:gd name="adj2" fmla="val 32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ko-KR" altLang="en-US" sz="1100" b="1">
                <a:solidFill>
                  <a:schemeClr val="tx1"/>
                </a:solidFill>
              </a:rPr>
              <a:t>마이바티스</a:t>
            </a:r>
            <a:r>
              <a:rPr lang="en-US" altLang="ko-KR" sz="1100" b="1">
                <a:solidFill>
                  <a:schemeClr val="tx1"/>
                </a:solidFill>
              </a:rPr>
              <a:t>, </a:t>
            </a:r>
            <a:r>
              <a:rPr lang="ko-KR" altLang="en-US" sz="1100" b="1">
                <a:solidFill>
                  <a:schemeClr val="tx1"/>
                </a:solidFill>
              </a:rPr>
              <a:t>타일즈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6846" y="5964554"/>
            <a:ext cx="1103244" cy="1629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86846" y="4669229"/>
            <a:ext cx="1103244" cy="6084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5536623" y="4363278"/>
            <a:ext cx="1247721" cy="610175"/>
          </a:xfrm>
          <a:prstGeom prst="wedgeRectCallout">
            <a:avLst>
              <a:gd name="adj1" fmla="val -68833"/>
              <a:gd name="adj2" fmla="val 32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ko-KR" altLang="en-US" sz="1100" b="1">
                <a:solidFill>
                  <a:schemeClr val="tx1"/>
                </a:solidFill>
              </a:rPr>
              <a:t>스타일 시트</a:t>
            </a:r>
            <a:endParaRPr lang="ko-KR" altLang="en-US" sz="1100" b="1">
              <a:solidFill>
                <a:schemeClr val="tx1"/>
              </a:solidFill>
            </a:endParaRPr>
          </a:p>
          <a:p>
            <a:pPr lvl="0"/>
            <a:r>
              <a:rPr lang="ko-KR" altLang="en-US" sz="1100" b="1">
                <a:solidFill>
                  <a:schemeClr val="tx1"/>
                </a:solidFill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</a:rPr>
              <a:t>,</a:t>
            </a:r>
            <a:endParaRPr lang="en-US" altLang="ko-KR" sz="1100" b="1">
              <a:solidFill>
                <a:schemeClr val="tx1"/>
              </a:solidFill>
            </a:endParaRPr>
          </a:p>
          <a:p>
            <a:pPr lvl="0"/>
            <a:r>
              <a:rPr lang="ko-KR" altLang="en-US" sz="1100" b="1">
                <a:solidFill>
                  <a:schemeClr val="tx1"/>
                </a:solidFill>
              </a:rPr>
              <a:t>제이쿼리 기능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5405110" y="5812010"/>
            <a:ext cx="745435" cy="305088"/>
          </a:xfrm>
          <a:prstGeom prst="wedgeRectCallout">
            <a:avLst>
              <a:gd name="adj1" fmla="val -68833"/>
              <a:gd name="adj2" fmla="val 326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/>
            <a:r>
              <a:rPr lang="en-US" altLang="ko-KR" sz="1100" b="1">
                <a:solidFill>
                  <a:schemeClr val="tx1"/>
                </a:solidFill>
              </a:rPr>
              <a:t>JSP </a:t>
            </a:r>
            <a:r>
              <a:rPr lang="ko-KR" altLang="en-US" sz="1100" b="1">
                <a:solidFill>
                  <a:schemeClr val="tx1"/>
                </a:solidFill>
              </a:rPr>
              <a:t>파일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95530" y="2524539"/>
            <a:ext cx="1103244" cy="3258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"/>
          <p:cNvGrpSpPr/>
          <p:nvPr/>
        </p:nvGrpSpPr>
        <p:grpSpPr>
          <a:xfrm rot="0">
            <a:off x="381414" y="1227297"/>
            <a:ext cx="7256764" cy="5348208"/>
            <a:chOff x="695739" y="1227297"/>
            <a:chExt cx="7256764" cy="5348208"/>
          </a:xfrm>
        </p:grpSpPr>
        <p:sp>
          <p:nvSpPr>
            <p:cNvPr id="5" name="TextBox 4"/>
            <p:cNvSpPr txBox="1"/>
            <p:nvPr/>
          </p:nvSpPr>
          <p:spPr>
            <a:xfrm>
              <a:off x="695739" y="1490870"/>
              <a:ext cx="3737111" cy="297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/>
                <a:t>쇼핑몰 애플리케이션 구조</a:t>
              </a:r>
              <a:endParaRPr lang="ko-KR" altLang="en-US" sz="1400" b="1"/>
            </a:p>
          </p:txBody>
        </p:sp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55570" y="2366883"/>
              <a:ext cx="967739" cy="35814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15886" y="2365057"/>
              <a:ext cx="845820" cy="177546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2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33867" y="1539795"/>
              <a:ext cx="784860" cy="66294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2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906170" y="1278731"/>
              <a:ext cx="800100" cy="60960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632358" y="2291080"/>
              <a:ext cx="807720" cy="85344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2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999039" y="1460896"/>
              <a:ext cx="800100" cy="60960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24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151439" y="1702593"/>
              <a:ext cx="800100" cy="60960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8548" y="3211591"/>
              <a:ext cx="853440" cy="861060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635929" y="4159964"/>
              <a:ext cx="807720" cy="85344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27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635929" y="5417265"/>
              <a:ext cx="807720" cy="85344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88329" y="5569665"/>
              <a:ext cx="807720" cy="85344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940729" y="5722065"/>
              <a:ext cx="807720" cy="853440"/>
            </a:xfrm>
            <a:prstGeom prst="rect">
              <a:avLst/>
            </a:prstGeom>
            <a:ln>
              <a:solidFill>
                <a:srgbClr val="000000">
                  <a:alpha val="100000"/>
                </a:srgbClr>
              </a:solidFill>
            </a:ln>
          </p:spPr>
        </p:pic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633311" y="5106750"/>
              <a:ext cx="1043940" cy="2362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1" name=""/>
            <p:cNvSpPr/>
            <p:nvPr/>
          </p:nvSpPr>
          <p:spPr>
            <a:xfrm>
              <a:off x="2691607" y="3269443"/>
              <a:ext cx="894298" cy="1955521"/>
            </a:xfrm>
            <a:custGeom>
              <a:avLst/>
              <a:gdLst>
                <a:gd name="connsiteX0" fmla="*/ -4763 w 894298"/>
                <a:gd name="connsiteY0" fmla="*/ 60337 h 1955521"/>
                <a:gd name="connsiteX1" fmla="*/ 392111 w 894298"/>
                <a:gd name="connsiteY1" fmla="*/ 80181 h 1955521"/>
                <a:gd name="connsiteX2" fmla="*/ 451642 w 894298"/>
                <a:gd name="connsiteY2" fmla="*/ 1082290 h 1955521"/>
                <a:gd name="connsiteX3" fmla="*/ 421877 w 894298"/>
                <a:gd name="connsiteY3" fmla="*/ 1816509 h 1955521"/>
                <a:gd name="connsiteX4" fmla="*/ 898127 w 894298"/>
                <a:gd name="connsiteY4" fmla="*/ 1955415 h 195552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298" h="1955521">
                  <a:moveTo>
                    <a:pt x="-4763" y="60337"/>
                  </a:moveTo>
                  <a:cubicBezTo>
                    <a:pt x="61382" y="63644"/>
                    <a:pt x="316043" y="-90144"/>
                    <a:pt x="392111" y="80181"/>
                  </a:cubicBezTo>
                  <a:cubicBezTo>
                    <a:pt x="468178" y="250506"/>
                    <a:pt x="446681" y="792903"/>
                    <a:pt x="451642" y="1082290"/>
                  </a:cubicBezTo>
                  <a:cubicBezTo>
                    <a:pt x="456603" y="1371678"/>
                    <a:pt x="347463" y="1670987"/>
                    <a:pt x="421877" y="1816509"/>
                  </a:cubicBezTo>
                  <a:cubicBezTo>
                    <a:pt x="496290" y="1962029"/>
                    <a:pt x="818752" y="1932264"/>
                    <a:pt x="898127" y="19554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760456" y="1723186"/>
              <a:ext cx="856078" cy="813454"/>
            </a:xfrm>
            <a:custGeom>
              <a:avLst/>
              <a:gdLst>
                <a:gd name="connsiteX0" fmla="*/ -4158 w 856078"/>
                <a:gd name="connsiteY0" fmla="*/ 773157 h 813454"/>
                <a:gd name="connsiteX1" fmla="*/ 353028 w 856078"/>
                <a:gd name="connsiteY1" fmla="*/ 763235 h 813454"/>
                <a:gd name="connsiteX2" fmla="*/ 640763 w 856078"/>
                <a:gd name="connsiteY2" fmla="*/ 128235 h 813454"/>
                <a:gd name="connsiteX3" fmla="*/ 859044 w 856078"/>
                <a:gd name="connsiteY3" fmla="*/ -748 h 81345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078" h="813454">
                  <a:moveTo>
                    <a:pt x="-4158" y="773157"/>
                  </a:moveTo>
                  <a:cubicBezTo>
                    <a:pt x="55372" y="771503"/>
                    <a:pt x="245541" y="870722"/>
                    <a:pt x="353028" y="763235"/>
                  </a:cubicBezTo>
                  <a:cubicBezTo>
                    <a:pt x="460515" y="655748"/>
                    <a:pt x="556427" y="255566"/>
                    <a:pt x="640763" y="128235"/>
                  </a:cubicBezTo>
                  <a:cubicBezTo>
                    <a:pt x="725099" y="904"/>
                    <a:pt x="822663" y="20748"/>
                    <a:pt x="859044" y="-7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2751035" y="2487206"/>
              <a:ext cx="886232" cy="197626"/>
            </a:xfrm>
            <a:custGeom>
              <a:avLst/>
              <a:gdLst>
                <a:gd name="connsiteX0" fmla="*/ -4660 w 886232"/>
                <a:gd name="connsiteY0" fmla="*/ 197652 h 197626"/>
                <a:gd name="connsiteX1" fmla="*/ 620418 w 886232"/>
                <a:gd name="connsiteY1" fmla="*/ 128199 h 197626"/>
                <a:gd name="connsiteX2" fmla="*/ 888308 w 886232"/>
                <a:gd name="connsiteY2" fmla="*/ -785 h 19762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232" h="197626">
                  <a:moveTo>
                    <a:pt x="-4660" y="197652"/>
                  </a:moveTo>
                  <a:cubicBezTo>
                    <a:pt x="99519" y="186077"/>
                    <a:pt x="471589" y="161272"/>
                    <a:pt x="620418" y="128199"/>
                  </a:cubicBezTo>
                  <a:cubicBezTo>
                    <a:pt x="769246" y="95126"/>
                    <a:pt x="843660" y="20712"/>
                    <a:pt x="888308" y="-7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810867" y="2881303"/>
              <a:ext cx="814270" cy="630448"/>
            </a:xfrm>
            <a:custGeom>
              <a:avLst/>
              <a:gdLst>
                <a:gd name="connsiteX0" fmla="*/ -4960 w 814270"/>
                <a:gd name="connsiteY0" fmla="*/ 31758 h 630448"/>
                <a:gd name="connsiteX1" fmla="*/ 391914 w 814270"/>
                <a:gd name="connsiteY1" fmla="*/ 41680 h 630448"/>
                <a:gd name="connsiteX2" fmla="*/ 560586 w 814270"/>
                <a:gd name="connsiteY2" fmla="*/ 567540 h 630448"/>
                <a:gd name="connsiteX3" fmla="*/ 818555 w 814270"/>
                <a:gd name="connsiteY3" fmla="*/ 627071 h 63044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4270" h="630448">
                  <a:moveTo>
                    <a:pt x="-4960" y="31758"/>
                  </a:moveTo>
                  <a:cubicBezTo>
                    <a:pt x="61185" y="33412"/>
                    <a:pt x="297656" y="-47616"/>
                    <a:pt x="391914" y="41680"/>
                  </a:cubicBezTo>
                  <a:cubicBezTo>
                    <a:pt x="486172" y="130977"/>
                    <a:pt x="489479" y="469974"/>
                    <a:pt x="560586" y="567540"/>
                  </a:cubicBezTo>
                  <a:cubicBezTo>
                    <a:pt x="631693" y="665105"/>
                    <a:pt x="775560" y="617149"/>
                    <a:pt x="818555" y="6270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2760652" y="3096186"/>
              <a:ext cx="894736" cy="1315017"/>
            </a:xfrm>
            <a:custGeom>
              <a:avLst/>
              <a:gdLst>
                <a:gd name="connsiteX0" fmla="*/ -4355 w 894736"/>
                <a:gd name="connsiteY0" fmla="*/ 35157 h 1315017"/>
                <a:gd name="connsiteX1" fmla="*/ 253613 w 894736"/>
                <a:gd name="connsiteY1" fmla="*/ 15313 h 1315017"/>
                <a:gd name="connsiteX2" fmla="*/ 382597 w 894736"/>
                <a:gd name="connsiteY2" fmla="*/ 55001 h 1315017"/>
                <a:gd name="connsiteX3" fmla="*/ 571113 w 894736"/>
                <a:gd name="connsiteY3" fmla="*/ 600704 h 1315017"/>
                <a:gd name="connsiteX4" fmla="*/ 590957 w 894736"/>
                <a:gd name="connsiteY4" fmla="*/ 1215860 h 1315017"/>
                <a:gd name="connsiteX5" fmla="*/ 898535 w 894736"/>
                <a:gd name="connsiteY5" fmla="*/ 1315079 h 131501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4736" h="1315017">
                  <a:moveTo>
                    <a:pt x="-4355" y="35157"/>
                  </a:moveTo>
                  <a:cubicBezTo>
                    <a:pt x="38639" y="31850"/>
                    <a:pt x="189121" y="12006"/>
                    <a:pt x="253613" y="15313"/>
                  </a:cubicBezTo>
                  <a:cubicBezTo>
                    <a:pt x="318105" y="18620"/>
                    <a:pt x="329680" y="-42564"/>
                    <a:pt x="382597" y="55001"/>
                  </a:cubicBezTo>
                  <a:cubicBezTo>
                    <a:pt x="435514" y="152566"/>
                    <a:pt x="536386" y="407227"/>
                    <a:pt x="571113" y="600704"/>
                  </a:cubicBezTo>
                  <a:cubicBezTo>
                    <a:pt x="605839" y="794180"/>
                    <a:pt x="536386" y="1096798"/>
                    <a:pt x="590957" y="1215860"/>
                  </a:cubicBezTo>
                  <a:cubicBezTo>
                    <a:pt x="645527" y="1334922"/>
                    <a:pt x="847272" y="1298542"/>
                    <a:pt x="898535" y="131507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739907" y="3507555"/>
              <a:ext cx="876995" cy="2044402"/>
            </a:xfrm>
            <a:custGeom>
              <a:avLst/>
              <a:gdLst>
                <a:gd name="connsiteX0" fmla="*/ -3454 w 876995"/>
                <a:gd name="connsiteY0" fmla="*/ 60350 h 2044402"/>
                <a:gd name="connsiteX1" fmla="*/ 214827 w 876995"/>
                <a:gd name="connsiteY1" fmla="*/ 40507 h 2044402"/>
                <a:gd name="connsiteX2" fmla="*/ 284280 w 876995"/>
                <a:gd name="connsiteY2" fmla="*/ 675507 h 2044402"/>
                <a:gd name="connsiteX3" fmla="*/ 125530 w 876995"/>
                <a:gd name="connsiteY3" fmla="*/ 1608163 h 2044402"/>
                <a:gd name="connsiteX4" fmla="*/ 879592 w 876995"/>
                <a:gd name="connsiteY4" fmla="*/ 2044726 h 204440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995" h="2044402">
                  <a:moveTo>
                    <a:pt x="-3454" y="60350"/>
                  </a:moveTo>
                  <a:cubicBezTo>
                    <a:pt x="32926" y="57043"/>
                    <a:pt x="166871" y="-62019"/>
                    <a:pt x="214827" y="40507"/>
                  </a:cubicBezTo>
                  <a:cubicBezTo>
                    <a:pt x="262782" y="143033"/>
                    <a:pt x="299162" y="414231"/>
                    <a:pt x="284280" y="675507"/>
                  </a:cubicBezTo>
                  <a:cubicBezTo>
                    <a:pt x="269397" y="936783"/>
                    <a:pt x="26311" y="1379959"/>
                    <a:pt x="125530" y="1608163"/>
                  </a:cubicBezTo>
                  <a:cubicBezTo>
                    <a:pt x="224749" y="1836366"/>
                    <a:pt x="753915" y="1971965"/>
                    <a:pt x="879592" y="204472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4337924" y="1475445"/>
              <a:ext cx="579700" cy="218227"/>
            </a:xfrm>
            <a:custGeom>
              <a:avLst/>
              <a:gdLst>
                <a:gd name="connsiteX0" fmla="*/ -4048 w 579700"/>
                <a:gd name="connsiteY0" fmla="*/ 187460 h 218227"/>
                <a:gd name="connsiteX1" fmla="*/ 253920 w 579700"/>
                <a:gd name="connsiteY1" fmla="*/ 207304 h 218227"/>
                <a:gd name="connsiteX2" fmla="*/ 581342 w 579700"/>
                <a:gd name="connsiteY2" fmla="*/ -1055 h 21822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700" h="218227">
                  <a:moveTo>
                    <a:pt x="-4048" y="187460"/>
                  </a:moveTo>
                  <a:cubicBezTo>
                    <a:pt x="38946" y="190767"/>
                    <a:pt x="156355" y="238723"/>
                    <a:pt x="253920" y="207304"/>
                  </a:cubicBezTo>
                  <a:cubicBezTo>
                    <a:pt x="351485" y="175885"/>
                    <a:pt x="526771" y="33671"/>
                    <a:pt x="581342" y="-10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4346869" y="1881577"/>
              <a:ext cx="697305" cy="131774"/>
            </a:xfrm>
            <a:custGeom>
              <a:avLst/>
              <a:gdLst>
                <a:gd name="connsiteX0" fmla="*/ -3072 w 697305"/>
                <a:gd name="connsiteY0" fmla="*/ -390 h 131774"/>
                <a:gd name="connsiteX1" fmla="*/ 334272 w 697305"/>
                <a:gd name="connsiteY1" fmla="*/ 128594 h 131774"/>
                <a:gd name="connsiteX2" fmla="*/ 701380 w 697305"/>
                <a:gd name="connsiteY2" fmla="*/ 88906 h 1317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305" h="131774">
                  <a:moveTo>
                    <a:pt x="-3072" y="-390"/>
                  </a:moveTo>
                  <a:cubicBezTo>
                    <a:pt x="53152" y="21107"/>
                    <a:pt x="216863" y="113711"/>
                    <a:pt x="334272" y="128594"/>
                  </a:cubicBezTo>
                  <a:cubicBezTo>
                    <a:pt x="451680" y="143476"/>
                    <a:pt x="640195" y="95521"/>
                    <a:pt x="701380" y="8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4367660" y="2139611"/>
              <a:ext cx="796737" cy="89238"/>
            </a:xfrm>
            <a:custGeom>
              <a:avLst/>
              <a:gdLst>
                <a:gd name="connsiteX0" fmla="*/ -4019 w 796737"/>
                <a:gd name="connsiteY0" fmla="*/ -455 h 89238"/>
                <a:gd name="connsiteX1" fmla="*/ 611137 w 796737"/>
                <a:gd name="connsiteY1" fmla="*/ 88841 h 89238"/>
                <a:gd name="connsiteX2" fmla="*/ 799652 w 796737"/>
                <a:gd name="connsiteY2" fmla="*/ 39232 h 8923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737" h="89238">
                  <a:moveTo>
                    <a:pt x="-4019" y="-455"/>
                  </a:moveTo>
                  <a:cubicBezTo>
                    <a:pt x="98507" y="14427"/>
                    <a:pt x="477192" y="82227"/>
                    <a:pt x="611137" y="88841"/>
                  </a:cubicBezTo>
                  <a:cubicBezTo>
                    <a:pt x="745082" y="95456"/>
                    <a:pt x="768233" y="47500"/>
                    <a:pt x="799652" y="392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1719024" y="2506271"/>
              <a:ext cx="308847" cy="10108"/>
            </a:xfrm>
            <a:custGeom>
              <a:avLst/>
              <a:gdLst>
                <a:gd name="connsiteX0" fmla="*/ -4524 w 308847"/>
                <a:gd name="connsiteY0" fmla="*/ 9915 h 10108"/>
                <a:gd name="connsiteX1" fmla="*/ 312975 w 308847"/>
                <a:gd name="connsiteY1" fmla="*/ -5 h 10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847" h="10108">
                  <a:moveTo>
                    <a:pt x="-4524" y="9915"/>
                  </a:moveTo>
                  <a:cubicBezTo>
                    <a:pt x="48392" y="8262"/>
                    <a:pt x="260059" y="1647"/>
                    <a:pt x="312975" y="-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514587" y="3753435"/>
              <a:ext cx="1280134" cy="2175669"/>
            </a:xfrm>
            <a:custGeom>
              <a:avLst/>
              <a:gdLst>
                <a:gd name="connsiteX0" fmla="*/ 162334 w 1280134"/>
                <a:gd name="connsiteY0" fmla="*/ 12908 h 2175669"/>
                <a:gd name="connsiteX1" fmla="*/ 400459 w 1280134"/>
                <a:gd name="connsiteY1" fmla="*/ 72440 h 2175669"/>
                <a:gd name="connsiteX2" fmla="*/ 291319 w 1280134"/>
                <a:gd name="connsiteY2" fmla="*/ 757049 h 2175669"/>
                <a:gd name="connsiteX3" fmla="*/ 43271 w 1280134"/>
                <a:gd name="connsiteY3" fmla="*/ 1759158 h 2175669"/>
                <a:gd name="connsiteX4" fmla="*/ 1283506 w 1280134"/>
                <a:gd name="connsiteY4" fmla="*/ 2175877 h 217566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134" h="2175669">
                  <a:moveTo>
                    <a:pt x="162334" y="12908"/>
                  </a:moveTo>
                  <a:cubicBezTo>
                    <a:pt x="202022" y="22830"/>
                    <a:pt x="378962" y="-51583"/>
                    <a:pt x="400459" y="72440"/>
                  </a:cubicBezTo>
                  <a:cubicBezTo>
                    <a:pt x="421957" y="196463"/>
                    <a:pt x="350850" y="475929"/>
                    <a:pt x="291319" y="757049"/>
                  </a:cubicBezTo>
                  <a:cubicBezTo>
                    <a:pt x="231787" y="1038169"/>
                    <a:pt x="-122092" y="1522686"/>
                    <a:pt x="43271" y="1759158"/>
                  </a:cubicBezTo>
                  <a:cubicBezTo>
                    <a:pt x="208636" y="1995629"/>
                    <a:pt x="1076800" y="2106424"/>
                    <a:pt x="1283506" y="217587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2008576" y="3952219"/>
              <a:ext cx="1964755" cy="2622198"/>
            </a:xfrm>
            <a:custGeom>
              <a:avLst/>
              <a:gdLst>
                <a:gd name="connsiteX0" fmla="*/ 539361 w 1964755"/>
                <a:gd name="connsiteY0" fmla="*/ 42327 h 2622198"/>
                <a:gd name="connsiteX1" fmla="*/ 727877 w 1964755"/>
                <a:gd name="connsiteY1" fmla="*/ 52249 h 2622198"/>
                <a:gd name="connsiteX2" fmla="*/ 420299 w 1964755"/>
                <a:gd name="connsiteY2" fmla="*/ 717014 h 2622198"/>
                <a:gd name="connsiteX3" fmla="*/ 73033 w 1964755"/>
                <a:gd name="connsiteY3" fmla="*/ 2006858 h 2622198"/>
                <a:gd name="connsiteX4" fmla="*/ 1968111 w 1964755"/>
                <a:gd name="connsiteY4" fmla="*/ 2622014 h 262219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755" h="2622198">
                  <a:moveTo>
                    <a:pt x="539361" y="42327"/>
                  </a:moveTo>
                  <a:cubicBezTo>
                    <a:pt x="570780" y="43980"/>
                    <a:pt x="747721" y="-60199"/>
                    <a:pt x="727877" y="52249"/>
                  </a:cubicBezTo>
                  <a:cubicBezTo>
                    <a:pt x="708033" y="164696"/>
                    <a:pt x="529439" y="391246"/>
                    <a:pt x="420299" y="717014"/>
                  </a:cubicBezTo>
                  <a:cubicBezTo>
                    <a:pt x="311158" y="1042782"/>
                    <a:pt x="-184935" y="1689358"/>
                    <a:pt x="73033" y="2006858"/>
                  </a:cubicBezTo>
                  <a:cubicBezTo>
                    <a:pt x="331002" y="2324358"/>
                    <a:pt x="1652265" y="2519488"/>
                    <a:pt x="1968111" y="26220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3" name="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291343" y="1227297"/>
              <a:ext cx="1661160" cy="2362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4" name="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278165" y="1566147"/>
              <a:ext cx="1409700" cy="2133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6269831" y="1854676"/>
              <a:ext cx="1485900" cy="2514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8" name="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999434" y="3200400"/>
              <a:ext cx="990600" cy="2286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9" name="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4993719" y="3509724"/>
              <a:ext cx="1478280" cy="1981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0" name="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4987527" y="3764676"/>
              <a:ext cx="1371600" cy="20573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1" name="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989512" y="4040505"/>
              <a:ext cx="990600" cy="20573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3" name=""/>
            <p:cNvSpPr/>
            <p:nvPr/>
          </p:nvSpPr>
          <p:spPr>
            <a:xfrm>
              <a:off x="4448175" y="3330178"/>
              <a:ext cx="615553" cy="0"/>
            </a:xfrm>
            <a:custGeom>
              <a:avLst/>
              <a:gdLst>
                <a:gd name="connsiteX0" fmla="*/ -5158 w 615553"/>
                <a:gd name="connsiteY0" fmla="*/ -397 h 0"/>
                <a:gd name="connsiteX1" fmla="*/ 619919 w 615553"/>
                <a:gd name="connsiteY1" fmla="*/ -397 h 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5553">
                  <a:moveTo>
                    <a:pt x="-5158" y="-397"/>
                  </a:moveTo>
                  <a:cubicBezTo>
                    <a:pt x="99021" y="-397"/>
                    <a:pt x="515739" y="-397"/>
                    <a:pt x="619919" y="-39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5648325" y="1375171"/>
              <a:ext cx="665559" cy="0"/>
            </a:xfrm>
            <a:custGeom>
              <a:avLst/>
              <a:gdLst>
                <a:gd name="connsiteX0" fmla="*/ -4763 w 665559"/>
                <a:gd name="connsiteY0" fmla="*/ 0 h 0"/>
                <a:gd name="connsiteX1" fmla="*/ 669925 w 665559"/>
                <a:gd name="connsiteY1" fmla="*/ 0 h 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559">
                  <a:moveTo>
                    <a:pt x="-4763" y="0"/>
                  </a:moveTo>
                  <a:cubicBezTo>
                    <a:pt x="107684" y="0"/>
                    <a:pt x="557476" y="0"/>
                    <a:pt x="6699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5" name="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018405" y="5425757"/>
              <a:ext cx="1424939" cy="2133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6" name=""/>
            <p:cNvSpPr/>
            <p:nvPr/>
          </p:nvSpPr>
          <p:spPr>
            <a:xfrm>
              <a:off x="4437929" y="5492949"/>
              <a:ext cx="596158" cy="10117"/>
            </a:xfrm>
            <a:custGeom>
              <a:avLst/>
              <a:gdLst>
                <a:gd name="connsiteX0" fmla="*/ -4834 w 596158"/>
                <a:gd name="connsiteY0" fmla="*/ -199 h 10117"/>
                <a:gd name="connsiteX1" fmla="*/ 600399 w 596158"/>
                <a:gd name="connsiteY1" fmla="*/ 9721 h 1011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158" h="10117">
                  <a:moveTo>
                    <a:pt x="-4834" y="-199"/>
                  </a:moveTo>
                  <a:cubicBezTo>
                    <a:pt x="96037" y="1454"/>
                    <a:pt x="499527" y="8068"/>
                    <a:pt x="600399" y="972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7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Calibri"/>
              </a:rPr>
              <a:t>31.2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맑은 고딕"/>
              </a:rPr>
              <a:t>도서 쇼핑몰 기능 알아보기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88" normalizeH="0" baseline="0" mc:Ignorable="hp" hp:hslEmbossed="0">
              <a:solidFill>
                <a:srgbClr val="281f3d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6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Calibri"/>
              </a:rPr>
              <a:t>31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맑은 고딕"/>
              </a:rPr>
              <a:t>장 도서 쇼핑몰 만들기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aphicFrame>
        <p:nvGraphicFramePr>
          <p:cNvPr id="59" name="표 3"/>
          <p:cNvGraphicFramePr>
            <a:graphicFrameLocks noGrp="1"/>
          </p:cNvGraphicFramePr>
          <p:nvPr/>
        </p:nvGraphicFramePr>
        <p:xfrm>
          <a:off x="6412431" y="2333466"/>
          <a:ext cx="2489664" cy="4067727"/>
        </p:xfrm>
        <a:graphic>
          <a:graphicData uri="http://schemas.openxmlformats.org/drawingml/2006/table">
            <a:tbl>
              <a:tblPr firstRow="1" bandRow="1">
                <a:tableStyle styleId="{5C22544A-7EE6-4342-B048-85BDC9FD1C3A}" styleName="보통 스타일 2 - 강조 1">
                  <a:wholeTbl>
                    <a:tcTxStyle>
                      <a:fontRef idx="maj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tint val="2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tint val="4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aj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aj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aj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aj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117138"/>
                <a:gridCol w="1372525"/>
              </a:tblGrid>
              <a:tr h="2438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세부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43840">
                <a:tc rowSpan="2"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메인 페이지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메인 페이지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빠른 메뉴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rowSpan="2"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845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가입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396240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검색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rowSpan="4"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53117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추가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수정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장바구니 상품 삭제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rowSpan="3"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상품 주문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상품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상품 취고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rowSpan="3"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마이페이지 기능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주문 내역 조회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정보 수정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4384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4889" y="1550401"/>
            <a:ext cx="3737111" cy="29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클래스 다이어그램</a:t>
            </a:r>
            <a:endParaRPr lang="ko-KR" altLang="en-US" sz="1400" b="1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529" y="1352073"/>
            <a:ext cx="2446019" cy="1303019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0150" y="3703081"/>
            <a:ext cx="2506979" cy="105918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0310" y="2593420"/>
            <a:ext cx="2705100" cy="113538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6741" y="4684634"/>
            <a:ext cx="2354580" cy="1120140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Calibri"/>
              </a:rPr>
              <a:t>31.2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맑은 고딕"/>
              </a:rPr>
              <a:t>도서 쇼핑몰 기능 알아보기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88" normalizeH="0" baseline="0" mc:Ignorable="hp" hp:hslEmbossed="0">
              <a:solidFill>
                <a:srgbClr val="281f3d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6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Calibri"/>
              </a:rPr>
              <a:t>31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a6a6a6"/>
                </a:solidFill>
                <a:latin typeface="Calibri"/>
                <a:ea typeface="맑은 고딕"/>
                <a:cs typeface="맑은 고딕"/>
              </a:rPr>
              <a:t>장 도서 쇼핑몰 만들기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520687"/>
            <a:ext cx="5367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altLang="en-US" sz="1200" b="1">
                <a:latin typeface="+mj-ea"/>
                <a:ea typeface="+mj-ea"/>
              </a:rPr>
              <a:t>각 </a:t>
            </a:r>
            <a:r>
              <a:rPr lang="en-US" altLang="ko-KR" sz="1200" b="1">
                <a:latin typeface="+mj-ea"/>
                <a:ea typeface="+mj-ea"/>
              </a:rPr>
              <a:t>Controller </a:t>
            </a:r>
            <a:r>
              <a:rPr lang="ko-KR" altLang="en-US" sz="1200" b="1">
                <a:latin typeface="+mj-ea"/>
                <a:ea typeface="+mj-ea"/>
              </a:rPr>
              <a:t>클래스의 계층 구조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01637" y="1797686"/>
            <a:ext cx="587375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52330" y="4124739"/>
            <a:ext cx="5496340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altLang="en-US" sz="1200" b="1">
                <a:latin typeface="+mj-ea"/>
                <a:ea typeface="+mj-ea"/>
              </a:rPr>
              <a:t>각 </a:t>
            </a:r>
            <a:r>
              <a:rPr lang="en-US" altLang="ko-KR" sz="1200" b="1">
                <a:latin typeface="+mj-ea"/>
                <a:ea typeface="+mj-ea"/>
              </a:rPr>
              <a:t>Sevice </a:t>
            </a:r>
            <a:r>
              <a:rPr lang="ko-KR" altLang="en-US" sz="1200" b="1">
                <a:latin typeface="+mj-ea"/>
                <a:ea typeface="+mj-ea"/>
              </a:rPr>
              <a:t>클래스외 </a:t>
            </a:r>
            <a:r>
              <a:rPr lang="en-US" altLang="ko-KR" sz="1200" b="1">
                <a:latin typeface="+mj-ea"/>
                <a:ea typeface="+mj-ea"/>
              </a:rPr>
              <a:t>DAO </a:t>
            </a:r>
            <a:r>
              <a:rPr lang="ko-KR" altLang="en-US" sz="1200" b="1">
                <a:latin typeface="+mj-ea"/>
                <a:ea typeface="+mj-ea"/>
              </a:rPr>
              <a:t>클래스의 계층 구조</a:t>
            </a:r>
            <a:endParaRPr lang="en-US" altLang="ko-KR" sz="1200" b="1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501637" y="4632256"/>
            <a:ext cx="5873750" cy="162718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12574" y="1982139"/>
            <a:ext cx="5943600" cy="2694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12574" y="1580322"/>
            <a:ext cx="4890052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>
                <a:latin typeface="+mj-ea"/>
                <a:ea typeface="+mj-ea"/>
              </a:rPr>
              <a:t>상품 이미지 다운로드 후 </a:t>
            </a:r>
            <a:r>
              <a:rPr lang="en-US" altLang="ko-KR" sz="1200" b="1">
                <a:latin typeface="+mj-ea"/>
                <a:ea typeface="+mj-ea"/>
              </a:rPr>
              <a:t>C </a:t>
            </a:r>
            <a:r>
              <a:rPr lang="ko-KR" altLang="ko-KR" sz="1200" b="1">
                <a:latin typeface="+mj-ea"/>
                <a:ea typeface="+mj-ea"/>
              </a:rPr>
              <a:t>드라이브에 복사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8739" y="3011557"/>
            <a:ext cx="2126974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520687"/>
            <a:ext cx="5367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+mj-ea"/>
                <a:ea typeface="+mj-ea"/>
              </a:rPr>
              <a:t>BaseController </a:t>
            </a:r>
            <a:r>
              <a:rPr lang="ko-KR" altLang="en-US" sz="1200" b="1">
                <a:latin typeface="+mj-ea"/>
                <a:ea typeface="+mj-ea"/>
              </a:rPr>
              <a:t>클래스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1032" name="그림 103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890757"/>
            <a:ext cx="9144000" cy="3076486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520687"/>
            <a:ext cx="5367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+mj-ea"/>
                <a:ea typeface="+mj-ea"/>
              </a:rPr>
              <a:t>BaseController </a:t>
            </a:r>
            <a:r>
              <a:rPr lang="ko-KR" altLang="en-US" sz="1200" b="1">
                <a:latin typeface="+mj-ea"/>
                <a:ea typeface="+mj-ea"/>
              </a:rPr>
              <a:t>클래스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033" name="직사각형 1032"/>
          <p:cNvSpPr txBox="1"/>
          <p:nvPr/>
        </p:nvSpPr>
        <p:spPr>
          <a:xfrm>
            <a:off x="0" y="1875551"/>
            <a:ext cx="8999316" cy="428113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protected List&lt;ImageFileVO&gt;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upload</a:t>
            </a:r>
            <a:r>
              <a:rPr lang="en-US" altLang="ko-KR" sz="1100">
                <a:latin typeface="한컴산뜻돋움"/>
                <a:ea typeface="한컴산뜻돋움"/>
              </a:rPr>
              <a:t>(MultipartHttpServletRequest multipartRequest) throws Exception{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List&lt;ImageFileVO&gt; fileList= new ArrayList&lt;ImageFileVO&gt;();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Iterator&lt;String&gt; fileNames = multipartRequest.getFileNames();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while(fileNames.hasNext()){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ImageFileVO imageFileVO =new ImageFileVO();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String fileName = fileNames.next();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imageFileVO.setFileType(fileName);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MultipartFile mFile = multipartRequest.getFile(fileName);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String originalFileName=mFile.getOriginalFilename();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imageFileVO.setFileName(originalFileName);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fileList.add(imageFileVO);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File file = new File(CURR_IMAGE_REPO_PATH +"\\"+ fileName);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if(mFile.getSize()!=0){ //File Null Check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</a:t>
            </a:r>
            <a:r>
              <a:rPr lang="en-US" altLang="ko-KR" sz="1100">
                <a:latin typeface="한컴산뜻돋움"/>
                <a:ea typeface="한컴산뜻돋움"/>
              </a:rPr>
              <a:t>if(! file.exists()){ //경로상에 파일이 존재하지 않을 경우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	</a:t>
            </a:r>
            <a:r>
              <a:rPr lang="en-US" altLang="ko-KR" sz="1100">
                <a:latin typeface="한컴산뜻돋움"/>
                <a:ea typeface="한컴산뜻돋움"/>
              </a:rPr>
              <a:t>if(file.getParentFile().mkdirs()){ //경로에 해당하는 디렉토리들을 생성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			</a:t>
            </a:r>
            <a:r>
              <a:rPr lang="en-US" altLang="ko-KR" sz="1100">
                <a:latin typeface="한컴산뜻돋움"/>
                <a:ea typeface="한컴산뜻돋움"/>
              </a:rPr>
              <a:t>file.createNewFile(); //이후 파일 생성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	</a:t>
            </a: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</a:t>
            </a: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	</a:t>
            </a:r>
            <a:r>
              <a:rPr lang="en-US" altLang="ko-KR" sz="1100">
                <a:latin typeface="한컴산뜻돋움"/>
                <a:ea typeface="한컴산뜻돋움"/>
              </a:rPr>
              <a:t>mFile.transferTo(new File(CURR_IMAGE_REPO_PATH +"\\"+"temp"+ "\\"+originalFileName)); 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}    //임시로 저장된 multipartFile을 실제 파일로 전송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return fileList;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100">
              <a:latin typeface="한컴산뜻돋움"/>
              <a:ea typeface="한컴산뜻돋움"/>
            </a:endParaRPr>
          </a:p>
        </p:txBody>
      </p:sp>
      <p:pic>
        <p:nvPicPr>
          <p:cNvPr id="1034" name="그림 103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915229" y="1044116"/>
            <a:ext cx="2228771" cy="126876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35" name="그림 103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751611" y="2340260"/>
            <a:ext cx="1392389" cy="98055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1036" name="그림 1035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615246" y="3312843"/>
            <a:ext cx="1573366" cy="1115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520687"/>
            <a:ext cx="53671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+mj-ea"/>
                <a:ea typeface="+mj-ea"/>
              </a:rPr>
              <a:t>BaseController </a:t>
            </a:r>
            <a:r>
              <a:rPr lang="ko-KR" altLang="en-US" sz="1200" b="1">
                <a:latin typeface="+mj-ea"/>
                <a:ea typeface="+mj-ea"/>
              </a:rPr>
              <a:t>클래스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033" name="직사각형 1032"/>
          <p:cNvSpPr txBox="1"/>
          <p:nvPr/>
        </p:nvSpPr>
        <p:spPr>
          <a:xfrm>
            <a:off x="0" y="1875551"/>
            <a:ext cx="9144000" cy="259929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private void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deleteFile</a:t>
            </a:r>
            <a:r>
              <a:rPr lang="en-US" altLang="ko-KR" sz="1100">
                <a:latin typeface="한컴산뜻돋움"/>
                <a:ea typeface="한컴산뜻돋움"/>
              </a:rPr>
              <a:t>(String fileName)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File file =new File(CURR_IMAGE_REPO_PATH+"\\"+fileName);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try{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file.delete();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}catch(Exception e){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e.printStackTrace();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@RequestMapping(value="/*.do" ,method={RequestMethod.POST,RequestMethod.GET})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protected  ModelAndView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viewForm</a:t>
            </a:r>
            <a:r>
              <a:rPr lang="en-US" altLang="ko-KR" sz="1100">
                <a:latin typeface="한컴산뜻돋움"/>
                <a:ea typeface="한컴산뜻돋움"/>
              </a:rPr>
              <a:t>(HttpServletRequest request, HttpServletResponse response) throws Exception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viewName=(String)request.getAttribute("viewName");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ModelAndView mav = new ModelAndView(viewName);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return mav;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5794" y="1132676"/>
            <a:ext cx="5367130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latin typeface="+mj-ea"/>
                <a:ea typeface="+mj-ea"/>
              </a:rPr>
              <a:t>BaseController </a:t>
            </a:r>
            <a:r>
              <a:rPr lang="ko-KR" altLang="en-US" sz="1200" b="1">
                <a:latin typeface="+mj-ea"/>
                <a:ea typeface="+mj-ea"/>
              </a:rPr>
              <a:t>클래스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033" name="직사각형 1032"/>
          <p:cNvSpPr txBox="1"/>
          <p:nvPr/>
        </p:nvSpPr>
        <p:spPr>
          <a:xfrm>
            <a:off x="0" y="1404156"/>
            <a:ext cx="6077275" cy="545193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protected String </a:t>
            </a:r>
            <a:r>
              <a:rPr lang="en-US" altLang="ko-KR" sz="1100" b="1">
                <a:solidFill>
                  <a:srgbClr val="0000ff"/>
                </a:solidFill>
                <a:latin typeface="한컴산뜻돋움"/>
                <a:ea typeface="한컴산뜻돋움"/>
              </a:rPr>
              <a:t>calcSearchPeriod</a:t>
            </a:r>
            <a:r>
              <a:rPr lang="en-US" altLang="ko-KR" sz="1100">
                <a:latin typeface="한컴산뜻돋움"/>
                <a:ea typeface="한컴산뜻돋움"/>
              </a:rPr>
              <a:t>(String fixedSearchPeriod){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beginDate=null;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endDate=null;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endYear=null;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endMonth=null;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endDay=null;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beginYear=null;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beginMonth=null;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String beginDay=null;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DecimalFormat df = new DecimalFormat("00");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Calendar cal=Calendar.getInstance();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endYear   = Integer.toString(cal.get(Calendar.YEAR));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endMonth  = df.format(cal.get(Calendar.MONTH) + 1);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endDay   = df.format(cal.get(Calendar.DATE));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endDate = endYear +"-"+ endMonth +"-"+endDay;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if(fixedSearchPeriod == null)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cal.add(cal.MONTH,-4);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if(fixedSearchPeriod.equals("one_week"))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cal.add(Calendar.DAY_OF_YEAR, -7);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if(fixedSearchPeriod.equals("two_week"))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cal.add(Calendar.DAY_OF_YEAR, -14);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if(fixedSearchPeriod.equals("one_month"))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cal.add(cal.MONTH,-1);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if(fixedSearchPeriod.equals("two_month"))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cal.add(cal.MONTH,-2);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if(fixedSearchPeriod.equals("three_month"))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cal.add(cal.MONTH,-3);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}else if(fixedSearchPeriod.equals("four_month")) {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r>
              <a:rPr lang="en-US" altLang="ko-KR" sz="1100">
                <a:latin typeface="한컴산뜻돋움"/>
                <a:ea typeface="한컴산뜻돋움"/>
              </a:rPr>
              <a:t>cal.add(cal.MONTH,-4);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</p:txBody>
      </p:sp>
      <p:sp>
        <p:nvSpPr>
          <p:cNvPr id="1037" name="직사각형 1032"/>
          <p:cNvSpPr txBox="1"/>
          <p:nvPr/>
        </p:nvSpPr>
        <p:spPr>
          <a:xfrm>
            <a:off x="4242104" y="1504624"/>
            <a:ext cx="4901896" cy="17656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beginYear   = Integer.toString(cal.get(Calendar.YEAR));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beginMonth  = df.format(cal.get(Calendar.MONTH) + 1);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beginDay   = df.format(cal.get(Calendar.DATE));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beginDate = beginYear +"-"+ beginMonth +"-"+beginDay;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r>
              <a:rPr lang="en-US" altLang="ko-KR" sz="1100">
                <a:latin typeface="한컴산뜻돋움"/>
                <a:ea typeface="한컴산뜻돋움"/>
              </a:rPr>
              <a:t>return beginDate+","+endDate;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ea typeface="한컴산뜻돋움"/>
              </a:rPr>
              <a:t>	</a:t>
            </a:r>
            <a:endParaRPr lang="en-US" altLang="ko-KR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100">
                <a:latin typeface="한컴산뜻돋움"/>
                <a:ea typeface="한컴산뜻돋움"/>
              </a:rPr>
              <a:t>}</a:t>
            </a:r>
            <a:endParaRPr lang="en-US" altLang="ko-KR" sz="1100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129" y="1469694"/>
            <a:ext cx="3717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servlet-context.xml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4355" y="1746692"/>
            <a:ext cx="6956017" cy="470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도서 쇼핑몰 기능 알아보기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95143" y="1529685"/>
            <a:ext cx="6846818" cy="363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129" y="1340486"/>
            <a:ext cx="6110789" cy="267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ko-KR" altLang="en-US" sz="1200" b="1">
                <a:latin typeface="+mj-ea"/>
                <a:ea typeface="+mj-ea"/>
              </a:rPr>
              <a:t>신간</a:t>
            </a:r>
            <a:r>
              <a:rPr lang="en-US" altLang="ko-KR" sz="1200" b="1">
                <a:latin typeface="+mj-ea"/>
                <a:ea typeface="+mj-ea"/>
              </a:rPr>
              <a:t>, </a:t>
            </a:r>
            <a:r>
              <a:rPr lang="ko-KR" altLang="en-US" sz="1200" b="1">
                <a:latin typeface="+mj-ea"/>
                <a:ea typeface="+mj-ea"/>
              </a:rPr>
              <a:t>베스트셀러</a:t>
            </a:r>
            <a:r>
              <a:rPr lang="en-US" altLang="ko-KR" sz="1200" b="1">
                <a:latin typeface="+mj-ea"/>
                <a:ea typeface="+mj-ea"/>
              </a:rPr>
              <a:t>, </a:t>
            </a:r>
            <a:r>
              <a:rPr lang="ko-KR" altLang="en-US" sz="1200" b="1">
                <a:latin typeface="+mj-ea"/>
                <a:ea typeface="+mj-ea"/>
              </a:rPr>
              <a:t>스테디 셀러를 한 줄에 </a:t>
            </a:r>
            <a:r>
              <a:rPr lang="en-US" altLang="ko-KR" sz="1200" b="1">
                <a:latin typeface="+mj-ea"/>
                <a:ea typeface="+mj-ea"/>
              </a:rPr>
              <a:t>4</a:t>
            </a:r>
            <a:r>
              <a:rPr lang="ko-KR" altLang="en-US" sz="1200" b="1">
                <a:latin typeface="+mj-ea"/>
                <a:ea typeface="+mj-ea"/>
              </a:rPr>
              <a:t>권씩 표시함</a:t>
            </a:r>
            <a:endParaRPr lang="ko-KR" altLang="en-US" sz="1200" b="1">
              <a:latin typeface="+mj-ea"/>
              <a:ea typeface="+mj-ea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815926" y="1617485"/>
            <a:ext cx="5089993" cy="478524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689030"/>
            <a:ext cx="5276850" cy="43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63487" y="1311965"/>
            <a:ext cx="4542183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상품 관련 테이블의 논리적 구조</a:t>
            </a:r>
            <a:endParaRPr lang="ko-KR" altLang="en-US" sz="1200" b="1"/>
          </a:p>
        </p:txBody>
      </p:sp>
      <p:sp>
        <p:nvSpPr>
          <p:cNvPr id="13" name="직사각형 12"/>
          <p:cNvSpPr txBox="1"/>
          <p:nvPr/>
        </p:nvSpPr>
        <p:spPr>
          <a:xfrm>
            <a:off x="5285602" y="1620180"/>
            <a:ext cx="3702188" cy="450249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SQL / LOB(BLOB, CLOB, NCLOB)이란?</a:t>
            </a:r>
            <a:endParaRPr lang="en-US" altLang="ko-KR" sz="1000" b="1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>
                <a:solidFill>
                  <a:srgbClr val="0000ff"/>
                </a:solidFill>
                <a:latin typeface="한컴산뜻돋움"/>
                <a:ea typeface="한컴산뜻돋움"/>
              </a:rPr>
              <a:t>LOB</a:t>
            </a:r>
            <a:endParaRPr lang="en-US" altLang="ko-KR" sz="1000" b="1">
              <a:solidFill>
                <a:srgbClr val="0000ff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- LOB은 TEXT, 그래픽, 이미지, 비디오, 사운드 등 구조화되지 않은 대형 데이터를 저장하는데 사용한다.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- 일반적으로 테이블에 저장되는 구조화된 데이터들은 크기가 작지만, 멀티미디어 데이터는 크기가 크다.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- 크기가 큰 데이터는 DB에 저장하기 힘들기 때문에 OS상 존재하는 파일을 데이터베이스가 접근하게 된다.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- LONG, LONG RAW 데이터 유형은 예전에 사용던 것이고, 현재는 대부분 LOB 데이터 유형을 사용한다.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- TO_LOB 함수를 이용하여 LONG 및 LONG RAW 를 LOB 으로 변경할 수 있다.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종류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 - </a:t>
            </a:r>
            <a:r>
              <a:rPr lang="en-US" altLang="ko-KR" sz="1000" b="1">
                <a:solidFill>
                  <a:srgbClr val="ff0000"/>
                </a:solidFill>
                <a:latin typeface="한컴산뜻돋움"/>
                <a:ea typeface="한컴산뜻돋움"/>
              </a:rPr>
              <a:t>CLOB</a:t>
            </a:r>
            <a:r>
              <a:rPr lang="en-US" altLang="ko-KR" sz="1000">
                <a:latin typeface="한컴산뜻돋움"/>
                <a:ea typeface="한컴산뜻돋움"/>
              </a:rPr>
              <a:t>: 문자 대형 객체 (Character). Oracle Server는 CLOB과 VARCHAR2 사이에 암시적 변환을 수행한다.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  - BLOB: 이진 대형 객체 (Binary). 이미지, 동영상, MP3 등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 - NCLOB: 내셔널 문자 대형 객체 (National). 오라클에서 정의되는 National Character Set을 따르는 문자.</a:t>
            </a: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endParaRPr lang="en-US" altLang="ko-KR" sz="10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>
                <a:latin typeface="한컴산뜻돋움"/>
                <a:ea typeface="한컴산뜻돋움"/>
              </a:rPr>
              <a:t>  - BFILE: OS에 저장되는 이진 파일의 이름과 위치를 저장. 읽기 전용 모드로만 액세스 가능.</a:t>
            </a:r>
            <a:endParaRPr lang="en-US" altLang="ko-KR" sz="1000">
              <a:latin typeface="한컴산뜻돋움"/>
              <a:ea typeface="한컴산뜻돋움"/>
            </a:endParaRPr>
          </a:p>
        </p:txBody>
      </p:sp>
      <p:sp>
        <p:nvSpPr>
          <p:cNvPr id="14" name=""/>
          <p:cNvSpPr/>
          <p:nvPr/>
        </p:nvSpPr>
        <p:spPr>
          <a:xfrm>
            <a:off x="1168797" y="5438179"/>
            <a:ext cx="545703" cy="257968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59961" y="1658538"/>
            <a:ext cx="4227830" cy="367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42391" y="1381539"/>
            <a:ext cx="4671392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상품관련 테이블의 물리적 구조</a:t>
            </a:r>
            <a:endParaRPr lang="ko-KR" altLang="en-US" sz="1200" b="1"/>
          </a:p>
        </p:txBody>
      </p:sp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2391" y="1381539"/>
            <a:ext cx="4671392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상품관련 테이블의 물리적 구조</a:t>
            </a:r>
            <a:endParaRPr lang="ko-KR" altLang="en-US" sz="1200" b="1"/>
          </a:p>
        </p:txBody>
      </p:sp>
      <p:pic>
        <p:nvPicPr>
          <p:cNvPr id="14" name="그림 1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0012" y="1281211"/>
            <a:ext cx="8943975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0565"/>
            <a:ext cx="7772399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이클립스 상단 메뉴에서 </a:t>
            </a:r>
            <a:r>
              <a:rPr lang="en-US" altLang="ko-KR" sz="1200">
                <a:latin typeface="+mj-ea"/>
                <a:ea typeface="+mj-ea"/>
              </a:rPr>
              <a:t>File &gt; Import...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83785" y="1986376"/>
            <a:ext cx="3238500" cy="427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81739" y="5844209"/>
            <a:ext cx="723780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037" y="1461053"/>
            <a:ext cx="7635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메인 페이지에 표시할 상품을 조회하는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문에 대한 매퍼 파일인 </a:t>
            </a:r>
            <a:r>
              <a:rPr lang="en-US" altLang="ko-KR" sz="1200">
                <a:latin typeface="+mj-ea"/>
                <a:ea typeface="+mj-ea"/>
              </a:rPr>
              <a:t>goods.xml</a:t>
            </a:r>
            <a:r>
              <a:rPr lang="ko-KR" altLang="en-US" sz="1200">
                <a:latin typeface="+mj-ea"/>
                <a:ea typeface="+mj-ea"/>
              </a:rPr>
              <a:t>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995609" y="1936834"/>
            <a:ext cx="2466975" cy="36195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31235"/>
            <a:ext cx="779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goods.xml</a:t>
            </a:r>
            <a:r>
              <a:rPr lang="ko-KR" altLang="en-US" sz="1200">
                <a:latin typeface="+mj-ea"/>
                <a:ea typeface="+mj-ea"/>
              </a:rPr>
              <a:t>에서 조건 값을 베스트셀러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신간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스테디셀러로 지정하여 각각 상품 정보와 이미지 정보를 </a:t>
            </a:r>
            <a:r>
              <a:rPr lang="en-US" altLang="ko-KR" sz="1200">
                <a:latin typeface="+mj-ea"/>
                <a:ea typeface="+mj-ea"/>
              </a:rPr>
              <a:t>15</a:t>
            </a:r>
            <a:r>
              <a:rPr lang="ko-KR" altLang="en-US" sz="1200">
                <a:latin typeface="+mj-ea"/>
                <a:ea typeface="+mj-ea"/>
              </a:rPr>
              <a:t>개씩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조회합니다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84076" y="1892900"/>
            <a:ext cx="6007843" cy="490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1" name="그림 2765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112415" y="1959325"/>
            <a:ext cx="3031585" cy="398107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02731" y="1779104"/>
            <a:ext cx="6831641" cy="279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675" name="직사각형 28674"/>
          <p:cNvSpPr/>
          <p:nvPr/>
        </p:nvSpPr>
        <p:spPr>
          <a:xfrm>
            <a:off x="2029703" y="2244662"/>
            <a:ext cx="5481439" cy="248028"/>
          </a:xfrm>
          <a:prstGeom prst="rect">
            <a:avLst/>
          </a:prstGeom>
          <a:ln w="12700">
            <a:solidFill>
              <a:srgbClr val="ff66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742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다음으로 메인 페이지를 나타낼 타일즈를 설정하는 </a:t>
            </a:r>
            <a:r>
              <a:rPr lang="en-US" altLang="ko-KR" sz="1200">
                <a:latin typeface="+mj-ea"/>
                <a:ea typeface="+mj-ea"/>
              </a:rPr>
              <a:t>tiles_main.xml </a:t>
            </a:r>
            <a:r>
              <a:rPr lang="ko-KR" altLang="en-US" sz="1200">
                <a:latin typeface="+mj-ea"/>
                <a:ea typeface="+mj-ea"/>
              </a:rPr>
              <a:t>파일을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990229" y="1953039"/>
            <a:ext cx="2447925" cy="34290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265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tiles_main.xml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780221" y="1757929"/>
            <a:ext cx="7076661" cy="3884521"/>
            <a:chOff x="303350" y="1757929"/>
            <a:chExt cx="8259003" cy="4942647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303350" y="1757929"/>
              <a:ext cx="8239125" cy="39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389903" y="5681401"/>
              <a:ext cx="8172450" cy="1019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0991"/>
            <a:ext cx="7734420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메인 페이지에도 상품 관련 정보가 표시되므로 </a:t>
            </a:r>
            <a:r>
              <a:rPr lang="en-US" altLang="ko-KR" sz="1200">
                <a:latin typeface="+mj-ea"/>
                <a:ea typeface="+mj-ea"/>
              </a:rPr>
              <a:t>goods </a:t>
            </a:r>
            <a:r>
              <a:rPr lang="ko-KR" altLang="en-US" sz="1200">
                <a:latin typeface="+mj-ea"/>
                <a:ea typeface="+mj-ea"/>
              </a:rPr>
              <a:t>패키지 기능을 사용합니다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필요한 자바 클래스는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다음과 같습니다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40312" y="1840971"/>
            <a:ext cx="2638425" cy="4648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1"/>
            <a:ext cx="7653130" cy="45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메인 컨트롤러인 </a:t>
            </a:r>
            <a:r>
              <a:rPr lang="en-US" altLang="ko-KR" sz="1200">
                <a:latin typeface="+mj-ea"/>
                <a:ea typeface="+mj-ea"/>
              </a:rPr>
              <a:t>MainController </a:t>
            </a:r>
            <a:r>
              <a:rPr lang="ko-KR" altLang="en-US" sz="1200">
                <a:latin typeface="+mj-ea"/>
                <a:ea typeface="+mj-ea"/>
              </a:rPr>
              <a:t>클래스에서는 브라우저 요청 시 베스트셀러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신간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스테디셀러를 조회한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후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에 저장하여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32773" name="그룹 32772"/>
          <p:cNvGrpSpPr/>
          <p:nvPr/>
        </p:nvGrpSpPr>
        <p:grpSpPr>
          <a:xfrm rot="0">
            <a:off x="216024" y="1942596"/>
            <a:ext cx="6251713" cy="4562683"/>
            <a:chOff x="1287117" y="1942596"/>
            <a:chExt cx="6251713" cy="4562683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1287117" y="1942596"/>
              <a:ext cx="6251713" cy="4562683"/>
              <a:chOff x="437734" y="1233488"/>
              <a:chExt cx="8249066" cy="6619047"/>
            </a:xfrm>
          </p:grpSpPr>
          <p:pic>
            <p:nvPicPr>
              <p:cNvPr id="32770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457200" y="1233488"/>
                <a:ext cx="8229600" cy="4391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7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437734" y="5604635"/>
                <a:ext cx="8248650" cy="224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772" name="직사각형 32771"/>
            <p:cNvSpPr/>
            <p:nvPr/>
          </p:nvSpPr>
          <p:spPr>
            <a:xfrm>
              <a:off x="3964329" y="2765522"/>
              <a:ext cx="1054123" cy="248029"/>
            </a:xfrm>
            <a:prstGeom prst="rect">
              <a:avLst/>
            </a:prstGeom>
            <a:ln w="12700">
              <a:solidFill>
                <a:srgbClr val="ff66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  <p:pic>
        <p:nvPicPr>
          <p:cNvPr id="32774" name="그림 103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72191" y="0"/>
            <a:ext cx="4071809" cy="1442272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pic>
        <p:nvPicPr>
          <p:cNvPr id="32776" name="그림 32775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624736" y="4566765"/>
            <a:ext cx="909637" cy="198596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2777" name="그림 32776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7668852" y="4572508"/>
            <a:ext cx="833438" cy="187801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2778" name="그림 32777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597649" y="3768725"/>
            <a:ext cx="2441575" cy="50323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32780" name="자유형 32779"/>
          <p:cNvSpPr/>
          <p:nvPr/>
        </p:nvSpPr>
        <p:spPr>
          <a:xfrm>
            <a:off x="7263056" y="3594265"/>
            <a:ext cx="698577" cy="1518303"/>
          </a:xfrm>
          <a:custGeom>
            <a:avLst/>
            <a:gdLst>
              <a:gd name="connsiteX0" fmla="*/ -244 w 698577"/>
              <a:gd name="connsiteY0" fmla="*/ 299449 h 1518303"/>
              <a:gd name="connsiteX1" fmla="*/ 110881 w 698577"/>
              <a:gd name="connsiteY1" fmla="*/ 53387 h 1518303"/>
              <a:gd name="connsiteX2" fmla="*/ 460130 w 698577"/>
              <a:gd name="connsiteY2" fmla="*/ 148637 h 1518303"/>
              <a:gd name="connsiteX3" fmla="*/ 698255 w 698577"/>
              <a:gd name="connsiteY3" fmla="*/ 1521825 h 15183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77" h="1518303">
                <a:moveTo>
                  <a:pt x="-244" y="299449"/>
                </a:moveTo>
                <a:cubicBezTo>
                  <a:pt x="18276" y="258439"/>
                  <a:pt x="34152" y="78523"/>
                  <a:pt x="110881" y="53387"/>
                </a:cubicBezTo>
                <a:cubicBezTo>
                  <a:pt x="187609" y="28252"/>
                  <a:pt x="362234" y="-96102"/>
                  <a:pt x="460130" y="148637"/>
                </a:cubicBezTo>
                <a:cubicBezTo>
                  <a:pt x="558026" y="393376"/>
                  <a:pt x="658568" y="1292959"/>
                  <a:pt x="698255" y="1521825"/>
                </a:cubicBezTo>
              </a:path>
            </a:pathLst>
          </a:cu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2781" name="직사각형 32780"/>
          <p:cNvSpPr/>
          <p:nvPr/>
        </p:nvSpPr>
        <p:spPr>
          <a:xfrm>
            <a:off x="3000375" y="5116708"/>
            <a:ext cx="500062" cy="261937"/>
          </a:xfrm>
          <a:prstGeom prst="rect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pic>
        <p:nvPicPr>
          <p:cNvPr id="32782" name="그림 32781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6389913" y="1754640"/>
            <a:ext cx="2332264" cy="176095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cxnSp>
        <p:nvCxnSpPr>
          <p:cNvPr id="32783" name="직선 연결선 32782"/>
          <p:cNvCxnSpPr/>
          <p:nvPr/>
        </p:nvCxnSpPr>
        <p:spPr>
          <a:xfrm>
            <a:off x="7888432" y="1990055"/>
            <a:ext cx="519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84" name="직선 연결선 32783"/>
          <p:cNvCxnSpPr/>
          <p:nvPr/>
        </p:nvCxnSpPr>
        <p:spPr>
          <a:xfrm>
            <a:off x="7781060" y="3077637"/>
            <a:ext cx="519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5" name="자유형 32784"/>
          <p:cNvSpPr/>
          <p:nvPr/>
        </p:nvSpPr>
        <p:spPr>
          <a:xfrm>
            <a:off x="3802189" y="1107869"/>
            <a:ext cx="1285538" cy="1598806"/>
          </a:xfrm>
          <a:custGeom>
            <a:avLst/>
            <a:gdLst>
              <a:gd name="connsiteX0" fmla="*/ 1289356 w 1285538"/>
              <a:gd name="connsiteY0" fmla="*/ 16276 h 1598806"/>
              <a:gd name="connsiteX1" fmla="*/ 761151 w 1285538"/>
              <a:gd name="connsiteY1" fmla="*/ 163481 h 1598806"/>
              <a:gd name="connsiteX2" fmla="*/ -847 w 1285538"/>
              <a:gd name="connsiteY2" fmla="*/ 1600890 h 159880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538" h="1598806">
                <a:moveTo>
                  <a:pt x="1289356" y="16276"/>
                </a:moveTo>
                <a:cubicBezTo>
                  <a:pt x="1201322" y="40811"/>
                  <a:pt x="976185" y="-100620"/>
                  <a:pt x="761151" y="163481"/>
                </a:cubicBezTo>
                <a:cubicBezTo>
                  <a:pt x="546117" y="427583"/>
                  <a:pt x="126152" y="1361322"/>
                  <a:pt x="-847" y="160089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2786" name="자유형 32785"/>
          <p:cNvSpPr/>
          <p:nvPr/>
        </p:nvSpPr>
        <p:spPr>
          <a:xfrm>
            <a:off x="3230356" y="2631394"/>
            <a:ext cx="3130400" cy="2490221"/>
          </a:xfrm>
          <a:custGeom>
            <a:avLst/>
            <a:gdLst>
              <a:gd name="connsiteX0" fmla="*/ 3134076 w 3130400"/>
              <a:gd name="connsiteY0" fmla="*/ -567 h 2490221"/>
              <a:gd name="connsiteX1" fmla="*/ 2172916 w 3130400"/>
              <a:gd name="connsiteY1" fmla="*/ 259206 h 2490221"/>
              <a:gd name="connsiteX2" fmla="*/ 319871 w 3130400"/>
              <a:gd name="connsiteY2" fmla="*/ 1644660 h 2490221"/>
              <a:gd name="connsiteX3" fmla="*/ -514 w 3130400"/>
              <a:gd name="connsiteY3" fmla="*/ 2493251 h 249022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0400" h="2490221">
                <a:moveTo>
                  <a:pt x="3134076" y="-567"/>
                </a:moveTo>
                <a:cubicBezTo>
                  <a:pt x="2973882" y="42728"/>
                  <a:pt x="2641950" y="-14998"/>
                  <a:pt x="2172916" y="259206"/>
                </a:cubicBezTo>
                <a:cubicBezTo>
                  <a:pt x="1703881" y="533410"/>
                  <a:pt x="682109" y="1272318"/>
                  <a:pt x="319871" y="1644660"/>
                </a:cubicBezTo>
                <a:cubicBezTo>
                  <a:pt x="-42367" y="2017000"/>
                  <a:pt x="52882" y="2351819"/>
                  <a:pt x="-514" y="249325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20687"/>
            <a:ext cx="7464285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클래스인 </a:t>
            </a:r>
            <a:r>
              <a:rPr lang="en-US" altLang="ko-KR" sz="1200">
                <a:latin typeface="+mj-ea"/>
                <a:ea typeface="+mj-ea"/>
              </a:rPr>
              <a:t>GoodsServiceImpl</a:t>
            </a:r>
            <a:r>
              <a:rPr lang="ko-KR" altLang="en-US" sz="1200">
                <a:latin typeface="+mj-ea"/>
                <a:ea typeface="+mj-ea"/>
              </a:rPr>
              <a:t>에서는 베스트셀러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신간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스테디셀러를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문의 조건으로 전달하여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각각의 도서 정보를 조회해서 </a:t>
            </a:r>
            <a:r>
              <a:rPr lang="en-US" altLang="ko-KR" sz="1200">
                <a:latin typeface="+mj-ea"/>
                <a:ea typeface="+mj-ea"/>
              </a:rPr>
              <a:t>HashMap</a:t>
            </a:r>
            <a:r>
              <a:rPr lang="ko-KR" altLang="en-US" sz="1200">
                <a:latin typeface="+mj-ea"/>
                <a:ea typeface="+mj-ea"/>
              </a:rPr>
              <a:t>에 저장한 후 컨트롤러로 반환합니다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012" y="1982352"/>
            <a:ext cx="5536096" cy="4384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01" name="그룹 33800"/>
          <p:cNvGrpSpPr/>
          <p:nvPr/>
        </p:nvGrpSpPr>
        <p:grpSpPr>
          <a:xfrm rot="0">
            <a:off x="5503334" y="2324533"/>
            <a:ext cx="3641682" cy="4342966"/>
            <a:chOff x="5503334" y="2324533"/>
            <a:chExt cx="3641682" cy="4342966"/>
          </a:xfrm>
        </p:grpSpPr>
        <p:pic>
          <p:nvPicPr>
            <p:cNvPr id="33795" name="그림 33794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5544616" y="2324533"/>
              <a:ext cx="3571874" cy="1975138"/>
            </a:xfrm>
            <a:prstGeom prst="rect">
              <a:avLst/>
            </a:prstGeom>
            <a:ln w="9525" cap="flat" cmpd="sng">
              <a:solidFill>
                <a:schemeClr val="accent1"/>
              </a:solidFill>
              <a:prstDash val="solid"/>
              <a:round/>
            </a:ln>
          </p:spPr>
        </p:pic>
        <p:pic>
          <p:nvPicPr>
            <p:cNvPr id="33796" name="그림 3379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5589595" y="4436052"/>
              <a:ext cx="3555421" cy="2231448"/>
            </a:xfrm>
            <a:prstGeom prst="rect">
              <a:avLst/>
            </a:prstGeom>
            <a:ln w="9525" cap="flat" cmpd="sng">
              <a:solidFill>
                <a:schemeClr val="accent1"/>
              </a:solidFill>
              <a:prstDash val="solid"/>
              <a:round/>
            </a:ln>
          </p:spPr>
        </p:pic>
        <p:sp>
          <p:nvSpPr>
            <p:cNvPr id="33797" name="직사각형 33796"/>
            <p:cNvSpPr/>
            <p:nvPr/>
          </p:nvSpPr>
          <p:spPr>
            <a:xfrm>
              <a:off x="5503334" y="2976229"/>
              <a:ext cx="455082" cy="2010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33798" name="직사각형 33797"/>
            <p:cNvSpPr/>
            <p:nvPr/>
          </p:nvSpPr>
          <p:spPr>
            <a:xfrm>
              <a:off x="5580620" y="4551444"/>
              <a:ext cx="455082" cy="2010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33799" name="직사각형 33798"/>
            <p:cNvSpPr/>
            <p:nvPr/>
          </p:nvSpPr>
          <p:spPr>
            <a:xfrm>
              <a:off x="5553103" y="6227844"/>
              <a:ext cx="455082" cy="20108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  <p:sp>
        <p:nvSpPr>
          <p:cNvPr id="33800" name="자유형 33799"/>
          <p:cNvSpPr/>
          <p:nvPr/>
        </p:nvSpPr>
        <p:spPr>
          <a:xfrm>
            <a:off x="3538867" y="3232155"/>
            <a:ext cx="1974116" cy="1157089"/>
          </a:xfrm>
          <a:custGeom>
            <a:avLst/>
            <a:gdLst>
              <a:gd name="connsiteX0" fmla="*/ -4034 w 1974116"/>
              <a:gd name="connsiteY0" fmla="*/ 1003490 h 1157089"/>
              <a:gd name="connsiteX1" fmla="*/ 842632 w 1974116"/>
              <a:gd name="connsiteY1" fmla="*/ 1098740 h 1157089"/>
              <a:gd name="connsiteX2" fmla="*/ 1975049 w 1974116"/>
              <a:gd name="connsiteY2" fmla="*/ -1926 h 115708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116" h="1157089">
                <a:moveTo>
                  <a:pt x="-4034" y="1003490"/>
                </a:moveTo>
                <a:cubicBezTo>
                  <a:pt x="137077" y="1019365"/>
                  <a:pt x="512785" y="1266309"/>
                  <a:pt x="842632" y="1098740"/>
                </a:cubicBezTo>
                <a:cubicBezTo>
                  <a:pt x="1172479" y="931170"/>
                  <a:pt x="1786312" y="181518"/>
                  <a:pt x="1975049" y="-192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20687"/>
            <a:ext cx="7871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GoodsDAOImpl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360040" y="1838335"/>
            <a:ext cx="6908797" cy="2969935"/>
            <a:chOff x="457200" y="2533650"/>
            <a:chExt cx="8229600" cy="3952875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7200" y="2533650"/>
              <a:ext cx="8229600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61547" y="4324350"/>
              <a:ext cx="8201025" cy="21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22" name="그룹 34821"/>
          <p:cNvGrpSpPr/>
          <p:nvPr/>
        </p:nvGrpSpPr>
        <p:grpSpPr>
          <a:xfrm rot="0">
            <a:off x="7202498" y="1578325"/>
            <a:ext cx="1941502" cy="3155571"/>
            <a:chOff x="7202497" y="1578325"/>
            <a:chExt cx="1941502" cy="3155571"/>
          </a:xfrm>
        </p:grpSpPr>
        <p:pic>
          <p:nvPicPr>
            <p:cNvPr id="34820" name="그림 27650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7202497" y="1578325"/>
              <a:ext cx="1941502" cy="3155571"/>
            </a:xfrm>
            <a:prstGeom prst="rect">
              <a:avLst/>
            </a:prstGeom>
            <a:ln w="9525" cap="flat" cmpd="sng">
              <a:solidFill>
                <a:schemeClr val="accent1"/>
              </a:solidFill>
              <a:prstDash val="solid"/>
              <a:round/>
            </a:ln>
          </p:spPr>
        </p:pic>
        <p:sp>
          <p:nvSpPr>
            <p:cNvPr id="34821" name="직사각형 34820"/>
            <p:cNvSpPr/>
            <p:nvPr/>
          </p:nvSpPr>
          <p:spPr>
            <a:xfrm>
              <a:off x="7366000" y="3695896"/>
              <a:ext cx="1418165" cy="16933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  <p:sp>
        <p:nvSpPr>
          <p:cNvPr id="34823" name="자유형 34822"/>
          <p:cNvSpPr/>
          <p:nvPr/>
        </p:nvSpPr>
        <p:spPr>
          <a:xfrm>
            <a:off x="6289224" y="3620689"/>
            <a:ext cx="1083868" cy="181113"/>
          </a:xfrm>
          <a:custGeom>
            <a:avLst/>
            <a:gdLst>
              <a:gd name="connsiteX0" fmla="*/ -2723 w 1083868"/>
              <a:gd name="connsiteY0" fmla="*/ 181040 h 181113"/>
              <a:gd name="connsiteX1" fmla="*/ 452360 w 1083868"/>
              <a:gd name="connsiteY1" fmla="*/ 1123 h 181113"/>
              <a:gd name="connsiteX2" fmla="*/ 1087360 w 1083868"/>
              <a:gd name="connsiteY2" fmla="*/ 96373 h 1811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3868" h="181113">
                <a:moveTo>
                  <a:pt x="-2723" y="181040"/>
                </a:moveTo>
                <a:cubicBezTo>
                  <a:pt x="73124" y="151053"/>
                  <a:pt x="270679" y="15234"/>
                  <a:pt x="452360" y="1123"/>
                </a:cubicBezTo>
                <a:cubicBezTo>
                  <a:pt x="634040" y="-12988"/>
                  <a:pt x="981526" y="80498"/>
                  <a:pt x="1087360" y="963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34824" name="그림 3482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24365" y="4954587"/>
            <a:ext cx="5477933" cy="1679574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34825" name="자유형 34824"/>
          <p:cNvSpPr/>
          <p:nvPr/>
        </p:nvSpPr>
        <p:spPr>
          <a:xfrm>
            <a:off x="3450797" y="4101062"/>
            <a:ext cx="316568" cy="766854"/>
          </a:xfrm>
          <a:custGeom>
            <a:avLst/>
            <a:gdLst>
              <a:gd name="connsiteX0" fmla="*/ 316869 w 316568"/>
              <a:gd name="connsiteY0" fmla="*/ -2999 h 766854"/>
              <a:gd name="connsiteX1" fmla="*/ -630 w 316568"/>
              <a:gd name="connsiteY1" fmla="*/ 769584 h 7668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568" h="766854">
                <a:moveTo>
                  <a:pt x="316869" y="-2999"/>
                </a:moveTo>
                <a:cubicBezTo>
                  <a:pt x="263952" y="125764"/>
                  <a:pt x="52286" y="640820"/>
                  <a:pt x="-630" y="769584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34826" name="그림 3482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934930" y="4898496"/>
            <a:ext cx="1085850" cy="1442508"/>
          </a:xfrm>
          <a:prstGeom prst="rect">
            <a:avLst/>
          </a:prstGeom>
        </p:spPr>
      </p:pic>
      <p:pic>
        <p:nvPicPr>
          <p:cNvPr id="34827" name="그림 34826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7164915" y="4881562"/>
            <a:ext cx="1085850" cy="1836207"/>
          </a:xfrm>
          <a:prstGeom prst="rect">
            <a:avLst/>
          </a:prstGeom>
        </p:spPr>
      </p:pic>
      <p:sp>
        <p:nvSpPr>
          <p:cNvPr id="34828" name="자유형 34827"/>
          <p:cNvSpPr/>
          <p:nvPr/>
        </p:nvSpPr>
        <p:spPr>
          <a:xfrm>
            <a:off x="2650566" y="5854912"/>
            <a:ext cx="3867773" cy="685198"/>
          </a:xfrm>
          <a:custGeom>
            <a:avLst/>
            <a:gdLst>
              <a:gd name="connsiteX0" fmla="*/ -4733 w 3867773"/>
              <a:gd name="connsiteY0" fmla="*/ -15 h 685198"/>
              <a:gd name="connsiteX1" fmla="*/ 2334183 w 3867773"/>
              <a:gd name="connsiteY1" fmla="*/ 201067 h 685198"/>
              <a:gd name="connsiteX2" fmla="*/ 3583017 w 3867773"/>
              <a:gd name="connsiteY2" fmla="*/ 677317 h 685198"/>
              <a:gd name="connsiteX3" fmla="*/ 3868767 w 3867773"/>
              <a:gd name="connsiteY3" fmla="*/ 497400 h 685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773" h="685198">
                <a:moveTo>
                  <a:pt x="-4733" y="-15"/>
                </a:moveTo>
                <a:cubicBezTo>
                  <a:pt x="385086" y="33498"/>
                  <a:pt x="1736224" y="88177"/>
                  <a:pt x="2334183" y="201067"/>
                </a:cubicBezTo>
                <a:cubicBezTo>
                  <a:pt x="2932141" y="313955"/>
                  <a:pt x="3327252" y="627928"/>
                  <a:pt x="3583017" y="677317"/>
                </a:cubicBezTo>
                <a:cubicBezTo>
                  <a:pt x="3838780" y="726705"/>
                  <a:pt x="3821142" y="527386"/>
                  <a:pt x="3868767" y="4974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4829" name="직사각형 34828"/>
          <p:cNvSpPr txBox="1"/>
          <p:nvPr/>
        </p:nvSpPr>
        <p:spPr>
          <a:xfrm>
            <a:off x="8198844" y="5241062"/>
            <a:ext cx="910168" cy="243433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en-US" altLang="ko-KR" sz="1000"/>
              <a:t>detail_image</a:t>
            </a:r>
            <a:endParaRPr lang="en-US" altLang="ko-KR" sz="1000"/>
          </a:p>
        </p:txBody>
      </p:sp>
    </p:spTree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25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이제는 각 상품의 이미지를 다운로드하는 컨트롤러를 구현할 차례입니다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03035" y="1866321"/>
            <a:ext cx="2687017" cy="2606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510748"/>
            <a:ext cx="7583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General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Existing Projects into Workspace</a:t>
            </a:r>
            <a:r>
              <a:rPr lang="ko-KR" altLang="en-US" sz="1200">
                <a:latin typeface="+mj-ea"/>
                <a:ea typeface="+mj-ea"/>
              </a:rPr>
              <a:t>를 선택하고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51627" y="1787747"/>
            <a:ext cx="4133850" cy="415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83565" y="3091070"/>
            <a:ext cx="1634987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278" y="1302674"/>
            <a:ext cx="7255565" cy="26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FileDownloadController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709530" y="1579673"/>
            <a:ext cx="5061640" cy="5178675"/>
            <a:chOff x="452438" y="490538"/>
            <a:chExt cx="8239125" cy="8962611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2438" y="490538"/>
              <a:ext cx="8239125" cy="587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80184" y="6357524"/>
              <a:ext cx="8143875" cy="309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68" name="그림 3686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615111" y="1875895"/>
            <a:ext cx="1311274" cy="183620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6869" name="그림 36868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500812" y="3492388"/>
            <a:ext cx="2643187" cy="110013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70952"/>
            <a:ext cx="7285382" cy="265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마지막으로 메인 페이지와 왼쪽 메뉴를 표시하는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파일들을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720007" y="1853441"/>
            <a:ext cx="1812235" cy="295517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42430"/>
            <a:ext cx="7265504" cy="26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en-US" altLang="ko-KR" sz="1200">
                <a:latin typeface="+mj-ea"/>
                <a:ea typeface="+mj-ea"/>
              </a:rPr>
              <a:t>main.jsp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324036" y="1619429"/>
            <a:ext cx="5455774" cy="5071829"/>
            <a:chOff x="452438" y="1233488"/>
            <a:chExt cx="8281453" cy="7735130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52438" y="1233488"/>
              <a:ext cx="8239125" cy="439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85241" y="5644393"/>
              <a:ext cx="8248650" cy="3324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16" name="그림 38915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915489" y="4681546"/>
            <a:ext cx="3228509" cy="195812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8917" name="그림 38916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804562" y="471254"/>
            <a:ext cx="2107640" cy="3249179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38918" name="자유형 38917"/>
          <p:cNvSpPr/>
          <p:nvPr/>
        </p:nvSpPr>
        <p:spPr>
          <a:xfrm>
            <a:off x="7092552" y="3500414"/>
            <a:ext cx="802431" cy="2412837"/>
          </a:xfrm>
          <a:custGeom>
            <a:avLst/>
            <a:gdLst>
              <a:gd name="connsiteX0" fmla="*/ 803035 w 802431"/>
              <a:gd name="connsiteY0" fmla="*/ 2415076 h 2412837"/>
              <a:gd name="connsiteX1" fmla="*/ 9343 w 802431"/>
              <a:gd name="connsiteY1" fmla="*/ 976508 h 2412837"/>
              <a:gd name="connsiteX2" fmla="*/ 344182 w 802431"/>
              <a:gd name="connsiteY2" fmla="*/ -3206 h 241283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431" h="2412837">
                <a:moveTo>
                  <a:pt x="803035" y="2415076"/>
                </a:moveTo>
                <a:cubicBezTo>
                  <a:pt x="670753" y="2175314"/>
                  <a:pt x="85818" y="1379555"/>
                  <a:pt x="9343" y="976508"/>
                </a:cubicBezTo>
                <a:cubicBezTo>
                  <a:pt x="-67133" y="573461"/>
                  <a:pt x="288375" y="160079"/>
                  <a:pt x="344182" y="-3206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8919" name="자유형 38918"/>
          <p:cNvSpPr/>
          <p:nvPr/>
        </p:nvSpPr>
        <p:spPr>
          <a:xfrm>
            <a:off x="2757479" y="5585012"/>
            <a:ext cx="5704334" cy="797333"/>
          </a:xfrm>
          <a:custGeom>
            <a:avLst/>
            <a:gdLst>
              <a:gd name="connsiteX0" fmla="*/ 16310 w 5704334"/>
              <a:gd name="connsiteY0" fmla="*/ -4361 h 797333"/>
              <a:gd name="connsiteX1" fmla="*/ 189931 w 5704334"/>
              <a:gd name="connsiteY1" fmla="*/ 578507 h 797333"/>
              <a:gd name="connsiteX2" fmla="*/ 1839323 w 5704334"/>
              <a:gd name="connsiteY2" fmla="*/ 789331 h 797333"/>
              <a:gd name="connsiteX3" fmla="*/ 5708574 w 5704334"/>
              <a:gd name="connsiteY3" fmla="*/ 752127 h 7973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334" h="797333">
                <a:moveTo>
                  <a:pt x="16310" y="-4361"/>
                </a:moveTo>
                <a:cubicBezTo>
                  <a:pt x="45247" y="92783"/>
                  <a:pt x="-113904" y="446224"/>
                  <a:pt x="189931" y="578507"/>
                </a:cubicBezTo>
                <a:cubicBezTo>
                  <a:pt x="493766" y="710789"/>
                  <a:pt x="919549" y="760394"/>
                  <a:pt x="1839323" y="789331"/>
                </a:cubicBezTo>
                <a:cubicBezTo>
                  <a:pt x="2759097" y="818267"/>
                  <a:pt x="5063699" y="758327"/>
                  <a:pt x="5708574" y="752127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11355"/>
            <a:ext cx="7464285" cy="444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13. </a:t>
            </a:r>
            <a:r>
              <a:rPr lang="en-US" altLang="ko-KR" sz="1200">
                <a:latin typeface="+mj-ea"/>
                <a:ea typeface="+mj-ea"/>
              </a:rPr>
              <a:t>side.jsp</a:t>
            </a:r>
            <a:r>
              <a:rPr lang="ko-KR" altLang="en-US" sz="1200">
                <a:latin typeface="+mj-ea"/>
                <a:ea typeface="+mj-ea"/>
              </a:rPr>
              <a:t>에서는 컨트롤러에서 전달된 </a:t>
            </a:r>
            <a:r>
              <a:rPr lang="en-US" altLang="ko-KR" sz="1200">
                <a:latin typeface="+mj-ea"/>
                <a:ea typeface="+mj-ea"/>
              </a:rPr>
              <a:t>side_menu</a:t>
            </a:r>
            <a:r>
              <a:rPr lang="ko-KR" altLang="en-US" sz="1200">
                <a:latin typeface="+mj-ea"/>
                <a:ea typeface="+mj-ea"/>
              </a:rPr>
              <a:t>의 값에 따라 사용자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관리자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마이페이지 각각의 메뉴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 </a:t>
            </a:r>
            <a:r>
              <a:rPr lang="ko-KR" altLang="en-US" sz="1200">
                <a:latin typeface="+mj-ea"/>
                <a:ea typeface="+mj-ea"/>
              </a:rPr>
              <a:t> 항목을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00100" y="1873020"/>
            <a:ext cx="5479371" cy="4899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14601" y="6649279"/>
            <a:ext cx="755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100">
                <a:latin typeface="+mn-ea"/>
              </a:rPr>
              <a:t>...</a:t>
            </a:r>
            <a:endParaRPr lang="ko-KR" altLang="en-US" sz="1100">
              <a:latin typeface="+mn-ea"/>
            </a:endParaRPr>
          </a:p>
        </p:txBody>
      </p:sp>
      <p:pic>
        <p:nvPicPr>
          <p:cNvPr id="39939" name="그림 3993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488112" y="1447271"/>
            <a:ext cx="1586442" cy="396345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9940" name="그림 3993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550108" y="2524654"/>
            <a:ext cx="1594908" cy="378777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9941" name="그림 39940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300700" y="3420380"/>
            <a:ext cx="1588558" cy="335809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9942" name="그림 39941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59463" y="174730"/>
            <a:ext cx="1179773" cy="48143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9943" name="그림 39942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516724" y="148483"/>
            <a:ext cx="2596260" cy="49958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39944" name="자유형 39943"/>
          <p:cNvSpPr/>
          <p:nvPr/>
        </p:nvSpPr>
        <p:spPr>
          <a:xfrm>
            <a:off x="7005214" y="277492"/>
            <a:ext cx="2158433" cy="4161434"/>
          </a:xfrm>
          <a:custGeom>
            <a:avLst/>
            <a:gdLst>
              <a:gd name="connsiteX0" fmla="*/ 1845285 w 2158433"/>
              <a:gd name="connsiteY0" fmla="*/ -4660 h 4161434"/>
              <a:gd name="connsiteX1" fmla="*/ 2056109 w 2158433"/>
              <a:gd name="connsiteY1" fmla="*/ 2574840 h 4161434"/>
              <a:gd name="connsiteX2" fmla="*/ -2530 w 2158433"/>
              <a:gd name="connsiteY2" fmla="*/ 4162225 h 416143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8433" h="4161434">
                <a:moveTo>
                  <a:pt x="1845285" y="-4660"/>
                </a:moveTo>
                <a:cubicBezTo>
                  <a:pt x="1880421" y="425256"/>
                  <a:pt x="2364076" y="1880359"/>
                  <a:pt x="2056109" y="2574840"/>
                </a:cubicBezTo>
                <a:cubicBezTo>
                  <a:pt x="1748139" y="3269321"/>
                  <a:pt x="340575" y="3897660"/>
                  <a:pt x="-2530" y="4162225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9945" name="자유형 39944"/>
          <p:cNvSpPr/>
          <p:nvPr/>
        </p:nvSpPr>
        <p:spPr>
          <a:xfrm>
            <a:off x="7189956" y="337052"/>
            <a:ext cx="1212285" cy="3181364"/>
          </a:xfrm>
          <a:custGeom>
            <a:avLst/>
            <a:gdLst>
              <a:gd name="connsiteX0" fmla="*/ -1250 w 1212285"/>
              <a:gd name="connsiteY0" fmla="*/ -2213 h 3181364"/>
              <a:gd name="connsiteX1" fmla="*/ 1164485 w 1212285"/>
              <a:gd name="connsiteY1" fmla="*/ 1622376 h 3181364"/>
              <a:gd name="connsiteX2" fmla="*/ 990865 w 1212285"/>
              <a:gd name="connsiteY2" fmla="*/ 3184958 h 31813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2285" h="3181364">
                <a:moveTo>
                  <a:pt x="-1250" y="-2213"/>
                </a:moveTo>
                <a:cubicBezTo>
                  <a:pt x="193038" y="268551"/>
                  <a:pt x="999131" y="1091181"/>
                  <a:pt x="1164485" y="1622376"/>
                </a:cubicBezTo>
                <a:cubicBezTo>
                  <a:pt x="1329837" y="2153571"/>
                  <a:pt x="1019801" y="2924527"/>
                  <a:pt x="990865" y="3184958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3974" y="1438952"/>
            <a:ext cx="6539948" cy="291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31.3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메인 페이지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90870"/>
            <a:ext cx="7732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14. </a:t>
            </a:r>
            <a:r>
              <a:rPr lang="ko-KR" altLang="en-US" sz="1200">
                <a:latin typeface="+mj-ea"/>
                <a:ea typeface="+mj-ea"/>
              </a:rPr>
              <a:t>실행하면 화면 왼쪽에 일반 사용자를 위한 메뉴 항목이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40660" y="1867908"/>
            <a:ext cx="5048885" cy="3957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345017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매퍼 파일인 </a:t>
            </a:r>
            <a:r>
              <a:rPr lang="en-US" altLang="ko-KR" sz="1200">
                <a:latin typeface="+mj-ea"/>
                <a:ea typeface="+mj-ea"/>
              </a:rPr>
              <a:t>goods.xml</a:t>
            </a:r>
            <a:r>
              <a:rPr lang="ko-KR" altLang="en-US" sz="1200">
                <a:latin typeface="+mj-ea"/>
                <a:ea typeface="+mj-ea"/>
              </a:rPr>
              <a:t>에 상품 상세 페이지에 표시한 상품 정보와 상품 메인 이미지 및 상세 이미지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정보를 조회하는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0222" y="1972413"/>
            <a:ext cx="6484594" cy="47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41174"/>
            <a:ext cx="7106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상품 관련 기능을 구현한 자바 클래스를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30373" y="1800639"/>
            <a:ext cx="2638425" cy="4648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6319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  빠른 메뉴에 최근 본 상품을 추가하고 표시하는 과정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1738051"/>
            <a:ext cx="7851912" cy="146044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세션에 저장된 최근 본 상품 목록을 가져옴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상품 목록에 저장된 상품 개수가 네 개 미만이고 방금 본 상품이 상품 목록에 있는지 체크함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없으면 상품 목록에 추가함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다시 상품 목록을 세션에 저장함</a:t>
            </a:r>
            <a:endParaRPr lang="ko-KR" altLang="en-US" sz="12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>
                <a:latin typeface="+mj-ea"/>
                <a:ea typeface="+mj-ea"/>
              </a:rPr>
              <a:t>화면에 상품을 표시하는 </a:t>
            </a:r>
            <a:r>
              <a:rPr lang="en-US" altLang="ko-KR" sz="1200">
                <a:latin typeface="+mj-ea"/>
                <a:ea typeface="+mj-ea"/>
              </a:rPr>
              <a:t>quickMenu.jsp</a:t>
            </a:r>
            <a:r>
              <a:rPr lang="ko-KR" altLang="en-US" sz="1200">
                <a:latin typeface="+mj-ea"/>
                <a:ea typeface="+mj-ea"/>
              </a:rPr>
              <a:t>에서는 세션의 최근 본 상품 목록을 가져와 차례대로 표시함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572000" y="3659641"/>
            <a:ext cx="4465004" cy="156015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4" name="자유형 13"/>
          <p:cNvSpPr/>
          <p:nvPr/>
        </p:nvSpPr>
        <p:spPr>
          <a:xfrm>
            <a:off x="6217707" y="4741611"/>
            <a:ext cx="2747289" cy="1346649"/>
          </a:xfrm>
          <a:custGeom>
            <a:avLst/>
            <a:gdLst>
              <a:gd name="connsiteX0" fmla="*/ 4109880 w 4285069"/>
              <a:gd name="connsiteY0" fmla="*/ -4259 h 1346649"/>
              <a:gd name="connsiteX1" fmla="*/ 4109880 w 4285069"/>
              <a:gd name="connsiteY1" fmla="*/ 839039 h 1346649"/>
              <a:gd name="connsiteX2" fmla="*/ 1741202 w 4285069"/>
              <a:gd name="connsiteY2" fmla="*/ 1335097 h 1346649"/>
              <a:gd name="connsiteX3" fmla="*/ 166219 w 4285069"/>
              <a:gd name="connsiteY3" fmla="*/ 1124273 h 1346649"/>
              <a:gd name="connsiteX4" fmla="*/ 29804 w 4285069"/>
              <a:gd name="connsiteY4" fmla="*/ 380186 h 134664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069" h="1346649">
                <a:moveTo>
                  <a:pt x="4109880" y="-4259"/>
                </a:moveTo>
                <a:cubicBezTo>
                  <a:pt x="4109878" y="136291"/>
                  <a:pt x="4504658" y="615812"/>
                  <a:pt x="4109880" y="839039"/>
                </a:cubicBezTo>
                <a:cubicBezTo>
                  <a:pt x="3715099" y="1062265"/>
                  <a:pt x="2398478" y="1287558"/>
                  <a:pt x="1741202" y="1335097"/>
                </a:cubicBezTo>
                <a:cubicBezTo>
                  <a:pt x="1083925" y="1382636"/>
                  <a:pt x="451452" y="1283424"/>
                  <a:pt x="166219" y="1124273"/>
                </a:cubicBezTo>
                <a:cubicBezTo>
                  <a:pt x="-119012" y="965121"/>
                  <a:pt x="52539" y="504200"/>
                  <a:pt x="29804" y="380186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15" name="그림 1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8012" y="3304755"/>
            <a:ext cx="4157395" cy="198783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8" name="자유형 17"/>
          <p:cNvSpPr/>
          <p:nvPr/>
        </p:nvSpPr>
        <p:spPr>
          <a:xfrm>
            <a:off x="772710" y="5150922"/>
            <a:ext cx="5026475" cy="939124"/>
          </a:xfrm>
          <a:custGeom>
            <a:avLst/>
            <a:gdLst>
              <a:gd name="connsiteX0" fmla="*/ 78856 w 5026475"/>
              <a:gd name="connsiteY0" fmla="*/ -4322 h 939124"/>
              <a:gd name="connsiteX1" fmla="*/ 401293 w 5026475"/>
              <a:gd name="connsiteY1" fmla="*/ 665355 h 939124"/>
              <a:gd name="connsiteX2" fmla="*/ 4233341 w 5026475"/>
              <a:gd name="connsiteY2" fmla="*/ 913385 h 939124"/>
              <a:gd name="connsiteX3" fmla="*/ 5027033 w 5026475"/>
              <a:gd name="connsiteY3" fmla="*/ 94889 h 9391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6475" h="939124">
                <a:moveTo>
                  <a:pt x="78856" y="-4322"/>
                </a:moveTo>
                <a:cubicBezTo>
                  <a:pt x="132595" y="107290"/>
                  <a:pt x="-291120" y="512404"/>
                  <a:pt x="401293" y="665355"/>
                </a:cubicBezTo>
                <a:cubicBezTo>
                  <a:pt x="1093707" y="818306"/>
                  <a:pt x="3462384" y="1008462"/>
                  <a:pt x="4233341" y="913385"/>
                </a:cubicBezTo>
                <a:cubicBezTo>
                  <a:pt x="5004297" y="818306"/>
                  <a:pt x="4894750" y="231304"/>
                  <a:pt x="5027033" y="94889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" name="자유형 18"/>
          <p:cNvSpPr/>
          <p:nvPr/>
        </p:nvSpPr>
        <p:spPr>
          <a:xfrm>
            <a:off x="793311" y="4270761"/>
            <a:ext cx="3258346" cy="1504412"/>
          </a:xfrm>
          <a:custGeom>
            <a:avLst/>
            <a:gdLst>
              <a:gd name="connsiteX0" fmla="*/ -3751 w 3258346"/>
              <a:gd name="connsiteY0" fmla="*/ 1173473 h 1504412"/>
              <a:gd name="connsiteX1" fmla="*/ 678327 w 3258346"/>
              <a:gd name="connsiteY1" fmla="*/ 1347094 h 1504412"/>
              <a:gd name="connsiteX2" fmla="*/ 2674960 w 3258346"/>
              <a:gd name="connsiteY2" fmla="*/ 1446305 h 1504412"/>
              <a:gd name="connsiteX3" fmla="*/ 3096610 w 3258346"/>
              <a:gd name="connsiteY3" fmla="*/ 1371896 h 1504412"/>
              <a:gd name="connsiteX4" fmla="*/ 3257828 w 3258346"/>
              <a:gd name="connsiteY4" fmla="*/ -4664 h 15044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8346" h="1504412">
                <a:moveTo>
                  <a:pt x="-3751" y="1173473"/>
                </a:moveTo>
                <a:cubicBezTo>
                  <a:pt x="109927" y="1202410"/>
                  <a:pt x="231875" y="1301621"/>
                  <a:pt x="678327" y="1347094"/>
                </a:cubicBezTo>
                <a:cubicBezTo>
                  <a:pt x="1124779" y="1392565"/>
                  <a:pt x="2271913" y="1442171"/>
                  <a:pt x="2674960" y="1446305"/>
                </a:cubicBezTo>
                <a:cubicBezTo>
                  <a:pt x="3078007" y="1450438"/>
                  <a:pt x="2999465" y="1613724"/>
                  <a:pt x="3096610" y="1371896"/>
                </a:cubicBezTo>
                <a:cubicBezTo>
                  <a:pt x="3193754" y="1130068"/>
                  <a:pt x="3230958" y="224762"/>
                  <a:pt x="3257828" y="-4664"/>
                </a:cubicBezTo>
              </a:path>
            </a:pathLst>
          </a:cu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0" name="직사각형 19"/>
          <p:cNvSpPr txBox="1"/>
          <p:nvPr/>
        </p:nvSpPr>
        <p:spPr>
          <a:xfrm>
            <a:off x="4385979" y="5878284"/>
            <a:ext cx="669677" cy="258578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p>
            <a:pPr/>
            <a:r>
              <a:rPr lang="ko-KR" altLang="en-US" sz="1100"/>
              <a:t>상세창</a:t>
            </a:r>
            <a:endParaRPr lang="ko-KR" altLang="en-US" sz="1100"/>
          </a:p>
        </p:txBody>
      </p:sp>
      <p:sp>
        <p:nvSpPr>
          <p:cNvPr id="21" name="직사각형 20"/>
          <p:cNvSpPr txBox="1"/>
          <p:nvPr/>
        </p:nvSpPr>
        <p:spPr>
          <a:xfrm>
            <a:off x="7762755" y="5646240"/>
            <a:ext cx="669677" cy="258578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/>
            <a:r>
              <a:rPr lang="ko-KR" altLang="en-US" sz="1100"/>
              <a:t>상세창</a:t>
            </a:r>
            <a:endParaRPr lang="ko-KR" altLang="en-US" sz="1100"/>
          </a:p>
        </p:txBody>
      </p:sp>
    </p:spTree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930344" y="1778455"/>
            <a:ext cx="6537877" cy="4940576"/>
            <a:chOff x="586409" y="1460224"/>
            <a:chExt cx="7362825" cy="56769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86409" y="1460224"/>
              <a:ext cx="7362825" cy="133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23911" y="2793724"/>
              <a:ext cx="7086600" cy="43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688104" y="1501456"/>
            <a:ext cx="6034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이 과정을 </a:t>
            </a:r>
            <a:r>
              <a:rPr lang="en-US" altLang="ko-KR" sz="1200">
                <a:latin typeface="+mj-ea"/>
                <a:ea typeface="+mj-ea"/>
              </a:rPr>
              <a:t>GoodsControllerImpl </a:t>
            </a:r>
            <a:r>
              <a:rPr lang="ko-KR" altLang="en-US" sz="1200">
                <a:latin typeface="+mj-ea"/>
                <a:ea typeface="+mj-ea"/>
              </a:rPr>
              <a:t>클래스에 다음과 같이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099" name="직사각형 4098"/>
          <p:cNvSpPr/>
          <p:nvPr/>
        </p:nvSpPr>
        <p:spPr>
          <a:xfrm>
            <a:off x="3517877" y="2664296"/>
            <a:ext cx="1636990" cy="33483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4100" name="직사각형 4099"/>
          <p:cNvSpPr/>
          <p:nvPr/>
        </p:nvSpPr>
        <p:spPr>
          <a:xfrm>
            <a:off x="5216875" y="2664296"/>
            <a:ext cx="1947026" cy="31003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cxnSp>
        <p:nvCxnSpPr>
          <p:cNvPr id="4101" name="직선 연결선 4100"/>
          <p:cNvCxnSpPr/>
          <p:nvPr/>
        </p:nvCxnSpPr>
        <p:spPr>
          <a:xfrm>
            <a:off x="1371600" y="6039046"/>
            <a:ext cx="11239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6829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Imort Projects </a:t>
            </a:r>
            <a:r>
              <a:rPr lang="ko-KR" altLang="en-US" sz="1200">
                <a:latin typeface="+mj-ea"/>
                <a:ea typeface="+mj-ea"/>
              </a:rPr>
              <a:t>창에서 </a:t>
            </a:r>
            <a:r>
              <a:rPr lang="en-US" altLang="ko-KR" sz="1200">
                <a:latin typeface="+mj-ea"/>
                <a:ea typeface="+mj-ea"/>
              </a:rPr>
              <a:t>Browse... 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40611" y="1859336"/>
            <a:ext cx="3662624" cy="4859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218043" y="2435087"/>
            <a:ext cx="785192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464676" y="1351722"/>
            <a:ext cx="5879202" cy="5363571"/>
            <a:chOff x="1121776" y="1131818"/>
            <a:chExt cx="6222102" cy="558012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293225" y="1131818"/>
              <a:ext cx="6050653" cy="543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1121776" y="6484040"/>
              <a:ext cx="248617" cy="227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4" name="직사각형 5123"/>
          <p:cNvSpPr txBox="1"/>
          <p:nvPr/>
        </p:nvSpPr>
        <p:spPr>
          <a:xfrm>
            <a:off x="5899785" y="3059430"/>
            <a:ext cx="3030855" cy="272415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en-US" altLang="ko-KR" sz="1200" b="1">
                <a:solidFill>
                  <a:srgbClr val="ff0000"/>
                </a:solidFill>
              </a:rPr>
              <a:t>Integer.toString(_goodsBean.getGoods_id())</a:t>
            </a:r>
            <a:endParaRPr lang="en-US" altLang="ko-KR" sz="1200" b="1">
              <a:solidFill>
                <a:srgbClr val="ff0000"/>
              </a:solidFill>
            </a:endParaRPr>
          </a:p>
        </p:txBody>
      </p:sp>
      <p:sp>
        <p:nvSpPr>
          <p:cNvPr id="5125" name="자유형 5124"/>
          <p:cNvSpPr/>
          <p:nvPr/>
        </p:nvSpPr>
        <p:spPr>
          <a:xfrm>
            <a:off x="3960000" y="3348000"/>
            <a:ext cx="2152800" cy="471600"/>
          </a:xfrm>
          <a:custGeom>
            <a:avLst/>
            <a:gdLst>
              <a:gd name="connsiteX0" fmla="*/ -1121 w 2153536"/>
              <a:gd name="connsiteY0" fmla="*/ 36778 h 471309"/>
              <a:gd name="connsiteX1" fmla="*/ 445330 w 2153536"/>
              <a:gd name="connsiteY1" fmla="*/ 470829 h 471309"/>
              <a:gd name="connsiteX2" fmla="*/ 2156729 w 2153536"/>
              <a:gd name="connsiteY2" fmla="*/ -425 h 47130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3536" h="471309">
                <a:moveTo>
                  <a:pt x="-1121" y="36778"/>
                </a:moveTo>
                <a:cubicBezTo>
                  <a:pt x="73286" y="109120"/>
                  <a:pt x="85688" y="477030"/>
                  <a:pt x="445330" y="470829"/>
                </a:cubicBezTo>
                <a:cubicBezTo>
                  <a:pt x="804972" y="464628"/>
                  <a:pt x="1871496" y="78117"/>
                  <a:pt x="2156729" y="-425"/>
                </a:cubicBezTo>
              </a:path>
            </a:pathLst>
          </a:custGeom>
          <a:ln>
            <a:solidFill>
              <a:schemeClr val="accent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5126" name="직사각형 5125"/>
          <p:cNvSpPr txBox="1"/>
          <p:nvPr/>
        </p:nvSpPr>
        <p:spPr>
          <a:xfrm>
            <a:off x="6171788" y="3348372"/>
            <a:ext cx="2455486" cy="75709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p>
            <a:pPr/>
            <a:r>
              <a:rPr lang="ko-KR" altLang="en-US" sz="1100"/>
              <a:t>유니코드로 변환되어 처리될 경우, 예상 밖의 결과를 초래하기에 안전한 코딩을 위해서 </a:t>
            </a:r>
            <a:r>
              <a:rPr lang="en-US" altLang="ko-KR" sz="1100"/>
              <a:t>Integer.toString()</a:t>
            </a:r>
            <a:r>
              <a:rPr lang="ko-KR" altLang="en-US" sz="1100"/>
              <a:t>메서드 사용함</a:t>
            </a:r>
            <a:endParaRPr lang="ko-KR" altLang="en-US" sz="1100"/>
          </a:p>
        </p:txBody>
      </p:sp>
      <p:cxnSp>
        <p:nvCxnSpPr>
          <p:cNvPr id="5127" name="직선 연결선 5126"/>
          <p:cNvCxnSpPr/>
          <p:nvPr/>
        </p:nvCxnSpPr>
        <p:spPr>
          <a:xfrm>
            <a:off x="3542681" y="3429000"/>
            <a:ext cx="15253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직선 연결선 5127"/>
          <p:cNvCxnSpPr/>
          <p:nvPr/>
        </p:nvCxnSpPr>
        <p:spPr>
          <a:xfrm flipV="1">
            <a:off x="2581275" y="1514671"/>
            <a:ext cx="990600" cy="95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직사각형 5128"/>
          <p:cNvSpPr txBox="1"/>
          <p:nvPr/>
        </p:nvSpPr>
        <p:spPr>
          <a:xfrm>
            <a:off x="5244506" y="2592288"/>
            <a:ext cx="228559" cy="236828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 sz="1000"/>
              <a:t>세</a:t>
            </a:r>
            <a:endParaRPr lang="ko-KR" altLang="en-US" sz="1000"/>
          </a:p>
        </p:txBody>
      </p:sp>
    </p:spTree>
  </p:cSld>
  <p:clrMapOvr>
    <a:masterClrMapping/>
  </p:clrMapOvr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46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GoodsServiceImpl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65027" y="1757929"/>
            <a:ext cx="6707050" cy="425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470991"/>
            <a:ext cx="681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상품 상세를 화면에 표시할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71824" y="1747990"/>
            <a:ext cx="1787802" cy="3136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372248"/>
            <a:ext cx="7754298" cy="26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goodsDetail.jsp</a:t>
            </a:r>
            <a:r>
              <a:rPr lang="ko-KR" altLang="en-US" sz="1200">
                <a:latin typeface="+mj-ea"/>
                <a:ea typeface="+mj-ea"/>
              </a:rPr>
              <a:t>에서는 상품 상세 페이지를 보여주는 페이지로 테이블에서 조회한 상품 정보를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76064" y="1649247"/>
            <a:ext cx="6162260" cy="5191493"/>
          </a:xfrm>
          <a:prstGeom prst="rect">
            <a:avLst/>
          </a:prstGeom>
          <a:noFill/>
          <a:ln>
            <a:noFill/>
          </a:ln>
        </p:spPr>
      </p:pic>
      <p:sp>
        <p:nvSpPr>
          <p:cNvPr id="8195" name="직사각형 8194"/>
          <p:cNvSpPr txBox="1"/>
          <p:nvPr/>
        </p:nvSpPr>
        <p:spPr>
          <a:xfrm>
            <a:off x="4953934" y="3190585"/>
            <a:ext cx="4008178" cy="3436909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Jsp 페이지에서 DB에서 받아온 값을 출력할 때 그 값 속에서 줄바꿈 문자가 뒤엉켜 있을 수 있다. 예를 들면 게시물 글을 작성하는데 &lt;br/&gt; 태그를 사용하여 줄바꿈을 하다가도 일반 줄바꿈을 해서 \r\n 같은 문자로 줄바꿈이 되어 있을 수 있다. 이때 쉽게 치환할 수 있는 방법이다.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먼저 치환변수를 PageContext에 설정한다.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&lt;%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//치환 변수 선언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 pageContext.setAttribute("crcn", "\r\n"); //Space, Enter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     pageContext.setAttribute("br", "&lt;br/&gt;"); //br 태그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%&gt; 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window 는 \r\n, 유닉스나 리눅스는 \n 으로 표현된다.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사용 할 때는 아래와 같이 사용한다.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 ${fn:replace("내용내용내용", crcn, br)}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pageContext에 선언한 crcn, br 의 키 값을 가지고</a:t>
            </a:r>
            <a:endParaRPr lang="ko-KR" altLang="en-US" sz="110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100">
                <a:latin typeface="한컴산뜻돋움"/>
                <a:ea typeface="한컴산뜻돋움"/>
              </a:rPr>
              <a:t>그에 해당하는 value (값)으로 replace 한 뒤 출력하게 된다.</a:t>
            </a:r>
            <a:endParaRPr lang="ko-KR" altLang="en-US" sz="1100">
              <a:latin typeface="한컴산뜻돋움"/>
              <a:ea typeface="한컴산뜻돋움"/>
            </a:endParaRPr>
          </a:p>
        </p:txBody>
      </p:sp>
      <p:pic>
        <p:nvPicPr>
          <p:cNvPr id="8196" name="그림 819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508612" y="2412268"/>
            <a:ext cx="3386138" cy="66198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389676" y="1234455"/>
            <a:ext cx="6661019" cy="5191485"/>
            <a:chOff x="1389677" y="1234455"/>
            <a:chExt cx="6661019" cy="519148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89677" y="1234455"/>
              <a:ext cx="6661019" cy="4914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480930" y="6148941"/>
              <a:ext cx="914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/>
                <a:t>...</a:t>
              </a:r>
              <a:endParaRPr lang="ko-KR" altLang="en-US" sz="1200"/>
            </a:p>
          </p:txBody>
        </p:sp>
      </p:grpSp>
    </p:spTree>
  </p:cSld>
  <p:clrMapOvr>
    <a:masterClrMapping/>
  </p:clrMapOvr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234455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이번에는 최근 본 상품 이미지를 표시하는 </a:t>
            </a:r>
            <a:r>
              <a:rPr lang="en-US" altLang="ko-KR" sz="1200">
                <a:latin typeface="+mj-ea"/>
                <a:ea typeface="+mj-ea"/>
              </a:rPr>
              <a:t>quickMenu.jsp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50505" y="1511454"/>
            <a:ext cx="6006755" cy="514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3" name="그림 1024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072312" y="1795463"/>
            <a:ext cx="10763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938130" y="1234455"/>
            <a:ext cx="5332344" cy="5516959"/>
            <a:chOff x="505119" y="1393135"/>
            <a:chExt cx="8286750" cy="837123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65714" y="1393135"/>
              <a:ext cx="7305675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2811118"/>
              <a:ext cx="8286750" cy="6953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30626"/>
            <a:ext cx="7921485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실행 결과를 볼까요</a:t>
            </a:r>
            <a:r>
              <a:rPr lang="en-US" altLang="ko-KR" sz="1200">
                <a:latin typeface="+mj-ea"/>
                <a:ea typeface="+mj-ea"/>
              </a:rPr>
              <a:t>? </a:t>
            </a:r>
            <a:r>
              <a:rPr lang="ko-KR" altLang="en-US" sz="1200">
                <a:latin typeface="+mj-ea"/>
                <a:ea typeface="+mj-ea"/>
              </a:rPr>
              <a:t>상품 상세를 요청하면 다음과 같이 페이지 오른쪽에 있는 빠른 메뉴에 최근 본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상품</a:t>
            </a:r>
            <a:r>
              <a:rPr lang="en-US" altLang="ko-KR" sz="1200">
                <a:latin typeface="+mj-ea"/>
                <a:ea typeface="+mj-ea"/>
              </a:rPr>
              <a:t>(“</a:t>
            </a:r>
            <a:r>
              <a:rPr lang="ko-KR" altLang="en-US" sz="1200">
                <a:latin typeface="+mj-ea"/>
                <a:ea typeface="+mj-ea"/>
              </a:rPr>
              <a:t>초보자를 위한 </a:t>
            </a:r>
            <a:r>
              <a:rPr lang="en-US" altLang="ko-KR" sz="1200">
                <a:latin typeface="+mj-ea"/>
                <a:ea typeface="+mj-ea"/>
              </a:rPr>
              <a:t>Java Programming</a:t>
            </a:r>
            <a:r>
              <a:rPr lang="ko-KR" altLang="en-US" sz="1200">
                <a:latin typeface="+mj-ea"/>
                <a:ea typeface="+mj-ea"/>
              </a:rPr>
              <a:t>”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이 추가됩니다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31235" y="1992291"/>
            <a:ext cx="5943600" cy="3838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상품 상세창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90870"/>
            <a:ext cx="725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빠른 메뉴에서 다음을 클릭하면 두 번째 상품 이미지가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247217" y="1799068"/>
            <a:ext cx="1052195" cy="2589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886200" y="3955774"/>
            <a:ext cx="228600" cy="1292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5108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자동 완성 기능</a:t>
            </a:r>
            <a:endParaRPr lang="ko-KR" altLang="en-US" sz="1200" b="1"/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62879" y="1787746"/>
            <a:ext cx="5943600" cy="3094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7" y="1490870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en-US" altLang="ko-KR" sz="1200">
                <a:latin typeface="+mj-ea"/>
                <a:ea typeface="+mj-ea"/>
              </a:rPr>
              <a:t>bookshop01 </a:t>
            </a:r>
            <a:r>
              <a:rPr lang="ko-KR" altLang="en-US" sz="1200">
                <a:latin typeface="+mj-ea"/>
                <a:ea typeface="+mj-ea"/>
              </a:rPr>
              <a:t>프로젝트의 루트 디렉터리로 경로를 이동한 후 폴더 선택을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35293" y="1910715"/>
            <a:ext cx="5398770" cy="3036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25756" y="1910715"/>
            <a:ext cx="2340665" cy="1765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761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먼저 </a:t>
            </a:r>
            <a:r>
              <a:rPr lang="en-US" altLang="ko-KR" sz="1200">
                <a:latin typeface="+mj-ea"/>
                <a:ea typeface="+mj-ea"/>
              </a:rPr>
              <a:t>JSON</a:t>
            </a:r>
            <a:r>
              <a:rPr lang="ko-KR" altLang="en-US" sz="1200">
                <a:latin typeface="+mj-ea"/>
                <a:ea typeface="+mj-ea"/>
              </a:rPr>
              <a:t>을 사용하기 위해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의존성</a:t>
            </a:r>
            <a:r>
              <a:rPr lang="en-US" altLang="ko-KR" sz="1200">
                <a:latin typeface="+mj-ea"/>
                <a:ea typeface="+mj-ea"/>
              </a:rPr>
              <a:t>(dependency)</a:t>
            </a:r>
            <a:r>
              <a:rPr lang="ko-KR" altLang="en-US" sz="1200">
                <a:latin typeface="+mj-ea"/>
                <a:ea typeface="+mj-ea"/>
              </a:rPr>
              <a:t>을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40753" y="1767869"/>
            <a:ext cx="6353960" cy="22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0626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키워드 검색을 위해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문에서 </a:t>
            </a:r>
            <a:r>
              <a:rPr lang="en-US" altLang="ko-KR" sz="1200">
                <a:latin typeface="+mj-ea"/>
                <a:ea typeface="+mj-ea"/>
              </a:rPr>
              <a:t>like </a:t>
            </a:r>
            <a:r>
              <a:rPr lang="ko-KR" altLang="en-US" sz="1200">
                <a:latin typeface="+mj-ea"/>
                <a:ea typeface="+mj-ea"/>
              </a:rPr>
              <a:t>연산자를 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42390" y="1807623"/>
            <a:ext cx="5975696" cy="457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921485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브라우저에서 </a:t>
            </a:r>
            <a:r>
              <a:rPr lang="en-US" altLang="ko-KR" sz="1200">
                <a:latin typeface="+mj-ea"/>
                <a:ea typeface="+mj-ea"/>
              </a:rPr>
              <a:t>Ajax</a:t>
            </a:r>
            <a:r>
              <a:rPr lang="ko-KR" altLang="en-US" sz="1200">
                <a:latin typeface="+mj-ea"/>
                <a:ea typeface="+mj-ea"/>
              </a:rPr>
              <a:t>로 전송된 키워드를 가져와 그 키워드가 포함된 제목 목록을 </a:t>
            </a:r>
            <a:r>
              <a:rPr lang="en-US" altLang="ko-KR" sz="1200">
                <a:latin typeface="+mj-ea"/>
                <a:ea typeface="+mj-ea"/>
              </a:rPr>
              <a:t>JSON</a:t>
            </a:r>
            <a:r>
              <a:rPr lang="ko-KR" altLang="en-US" sz="1200">
                <a:latin typeface="+mj-ea"/>
                <a:ea typeface="+mj-ea"/>
              </a:rPr>
              <a:t>으로 만들어 다시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브라우저로 전송합니다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468052" y="1952535"/>
            <a:ext cx="6575563" cy="4388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11" name="직사각형 17410"/>
          <p:cNvSpPr txBox="1"/>
          <p:nvPr/>
        </p:nvSpPr>
        <p:spPr>
          <a:xfrm>
            <a:off x="7045200" y="1965600"/>
            <a:ext cx="2098800" cy="247114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/>
            <a:r>
              <a:rPr lang="ko-KR" altLang="en-US" sz="1200">
                <a:latin typeface="함초롬돋움"/>
                <a:ea typeface="함초롬돋움"/>
              </a:rPr>
              <a:t>자바스크립트에서 비동기로 ajax로 컨트롤러로 요청을 받아 db에서 값을 꺼내 문자열을 리턴할 경우, </a:t>
            </a:r>
            <a:endParaRPr lang="ko-KR" altLang="en-US" sz="1200">
              <a:latin typeface="함초롬돋움"/>
              <a:ea typeface="함초롬돋움"/>
            </a:endParaRPr>
          </a:p>
          <a:p>
            <a:pPr/>
            <a:endParaRPr lang="ko-KR" altLang="en-US" sz="1200">
              <a:latin typeface="함초롬돋움"/>
              <a:ea typeface="함초롬돋움"/>
            </a:endParaRPr>
          </a:p>
          <a:p>
            <a:pPr/>
            <a:r>
              <a:rPr lang="ko-KR" altLang="en-US" sz="1200">
                <a:latin typeface="함초롬돋움"/>
                <a:ea typeface="함초롬돋움"/>
              </a:rPr>
              <a:t>한글 문자열을 리턴했을 때 ajax의success:function(result) 안에서 result로 값을 받으면 ???? 로 한글이 깨지는 경우가 있다. 이럴 경우에는 컨트롤러에서 produces 부분을 지정해주면 된다.</a:t>
            </a:r>
            <a:endParaRPr lang="ko-KR" altLang="en-US" sz="1200">
              <a:latin typeface="함초롬돋움"/>
              <a:ea typeface="함초롬돋움"/>
            </a:endParaRPr>
          </a:p>
        </p:txBody>
      </p:sp>
      <p:cxnSp>
        <p:nvCxnSpPr>
          <p:cNvPr id="17412" name="직선 연결선 17411"/>
          <p:cNvCxnSpPr/>
          <p:nvPr/>
        </p:nvCxnSpPr>
        <p:spPr>
          <a:xfrm>
            <a:off x="3914724" y="2914340"/>
            <a:ext cx="2740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23328" y="1598517"/>
            <a:ext cx="6390447" cy="262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31235"/>
            <a:ext cx="7096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18208" y="1729615"/>
            <a:ext cx="1712209" cy="2720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603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사용자가 검색창에 검색 키워드를 입력하면 </a:t>
            </a:r>
            <a:r>
              <a:rPr lang="en-US" altLang="ko-KR" sz="1200">
                <a:latin typeface="+mj-ea"/>
                <a:ea typeface="+mj-ea"/>
              </a:rPr>
              <a:t>Ajax </a:t>
            </a:r>
            <a:r>
              <a:rPr lang="ko-KR" altLang="en-US" sz="1200">
                <a:latin typeface="+mj-ea"/>
                <a:ea typeface="+mj-ea"/>
              </a:rPr>
              <a:t>기능을 이용해 해당 키워드가 포함된 목록을 가져옵니다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10423" y="1757929"/>
            <a:ext cx="5955403" cy="50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19095" y="1480929"/>
            <a:ext cx="6334643" cy="422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0565"/>
            <a:ext cx="7603433" cy="44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searchGoods.jsp</a:t>
            </a:r>
            <a:r>
              <a:rPr lang="ko-KR" altLang="en-US" sz="1200">
                <a:latin typeface="+mj-ea"/>
                <a:ea typeface="+mj-ea"/>
              </a:rPr>
              <a:t>에서는 키워드 검색이나 검색창에서 단어 검색 결과를 표시하는 기능을 구현합니다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이는 이 책에서 제공하는 예제 소스를 참고하기 바랍니다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2604052"/>
            <a:ext cx="746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실행 결과에서 검색창에 자를 입력하면 ‘자’가 들어간 키워드 목록이 표시됩니다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89714" y="3006378"/>
            <a:ext cx="4257675" cy="2733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435" y="1530625"/>
            <a:ext cx="6927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이번에는 검색창에 자바를 입력한 후 검색을 클릭해 볼까요</a:t>
            </a:r>
            <a:r>
              <a:rPr lang="en-US" altLang="ko-KR" sz="1200">
                <a:latin typeface="+mj-ea"/>
                <a:ea typeface="+mj-ea"/>
              </a:rPr>
              <a:t>?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24237" y="2039494"/>
            <a:ext cx="3569970" cy="1904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31.5 Ajax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이용해 검색 자동 완성 기능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362309"/>
            <a:ext cx="7643190" cy="26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‘자바’가 포함된 도서가 다음과 같이 결과 페이지에 표시됩니다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9569" y="1639308"/>
            <a:ext cx="5377965" cy="4779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7" y="1441822"/>
            <a:ext cx="7732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13. </a:t>
            </a:r>
            <a:r>
              <a:rPr lang="ko-KR" altLang="en-US" sz="1200">
                <a:latin typeface="+mj-ea"/>
                <a:ea typeface="+mj-ea"/>
              </a:rPr>
              <a:t>다시 한번 경로를 확인하고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15208" y="1718821"/>
            <a:ext cx="3420496" cy="4592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39548" y="2256183"/>
            <a:ext cx="1103243" cy="208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67339" y="1728112"/>
            <a:ext cx="3819525" cy="3913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15108" y="1451113"/>
            <a:ext cx="540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ko-KR" sz="1200" b="1"/>
              <a:t>회원 정보 테이블의 논리적 및 물리적 구조</a:t>
            </a:r>
            <a:endParaRPr lang="ko-KR" altLang="en-US" sz="1200" b="1"/>
          </a:p>
        </p:txBody>
      </p:sp>
    </p:spTree>
  </p:cSld>
  <p:clrMapOvr>
    <a:masterClrMapping/>
  </p:clrMapOvr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31.6.2 </a:t>
            </a:r>
            <a:r>
              <a:rPr lang="ko-KR" altLang="en-US" b="1"/>
              <a:t>로그인 기능 구현하기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557" y="1928192"/>
            <a:ext cx="7818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로그인과 회원 가입 기능을 구현하기 위한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에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277580" y="2272134"/>
            <a:ext cx="6494187" cy="4191622"/>
            <a:chOff x="433388" y="2338388"/>
            <a:chExt cx="8277225" cy="5799069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33388" y="2338388"/>
              <a:ext cx="8277225" cy="21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0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42912" y="4479857"/>
              <a:ext cx="8258175" cy="3657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663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로그인 및 회원 가입과 관련된 자바 클래스를 다음과 같이 준비합니다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5844" y="1876356"/>
            <a:ext cx="2238375" cy="302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1073" y="1480930"/>
            <a:ext cx="7354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로그인창에서 전송된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</a:t>
            </a:r>
            <a:r>
              <a:rPr lang="en-US" altLang="ko-KR" sz="1200">
                <a:latin typeface="+mj-ea"/>
                <a:ea typeface="+mj-ea"/>
              </a:rPr>
              <a:t>Map</a:t>
            </a:r>
            <a:r>
              <a:rPr lang="ko-KR" altLang="en-US" sz="1200">
                <a:latin typeface="+mj-ea"/>
                <a:ea typeface="+mj-ea"/>
              </a:rPr>
              <a:t>에 담아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899488" y="1868557"/>
            <a:ext cx="6838123" cy="2122418"/>
            <a:chOff x="447675" y="1867314"/>
            <a:chExt cx="8248650" cy="25908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7675" y="1867314"/>
              <a:ext cx="8248650" cy="17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11489" y="3638964"/>
              <a:ext cx="2809875" cy="81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1133392" y="3990975"/>
            <a:ext cx="100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100">
                <a:latin typeface="+mj-ea"/>
                <a:ea typeface="+mj-ea"/>
              </a:rPr>
              <a:t>...</a:t>
            </a:r>
            <a:endParaRPr lang="ko-KR" altLang="en-US" sz="11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285107" y="1154964"/>
            <a:ext cx="6066890" cy="5703036"/>
            <a:chOff x="478199" y="1234455"/>
            <a:chExt cx="8162925" cy="7798905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234455"/>
              <a:ext cx="8029575" cy="38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78199" y="5080485"/>
              <a:ext cx="8162925" cy="3952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41835" y="1584515"/>
            <a:ext cx="6753433" cy="291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265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클래스와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클래스는 예제 소스를 참고하세요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2008352"/>
            <a:ext cx="7832033" cy="26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header.jsp</a:t>
            </a:r>
            <a:r>
              <a:rPr lang="ko-KR" altLang="en-US" sz="1200">
                <a:latin typeface="+mj-ea"/>
                <a:ea typeface="+mj-ea"/>
              </a:rPr>
              <a:t>에서는 로그인 상태에서는 ‘로그아웃’이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로그아웃 상태에서는 ‘로그인’이 표시되도록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660249" y="2285351"/>
            <a:ext cx="5117824" cy="450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682948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상단 메뉴의 로그인을 클릭하고 로그인창에서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입력한 후 하단에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있는 로그인을 클릭합니다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7760" y="2113928"/>
            <a:ext cx="5601584" cy="2388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10748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로그인에 성공하면 상단 메뉴에 ‘로그아웃’과 ‘마이페이지’ 항목이 표시됩니다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9" y="3855086"/>
            <a:ext cx="6808304" cy="267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로그아웃을 클릭하면 다시 ‘로그인’이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26833" y="1923262"/>
            <a:ext cx="3776345" cy="824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526833" y="4328532"/>
            <a:ext cx="3776345" cy="824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31.6.3 </a:t>
            </a:r>
            <a:r>
              <a:rPr lang="ko-KR" altLang="en-US" b="1"/>
              <a:t>회원 가입 기능 구현하기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191" y="1790048"/>
            <a:ext cx="6192079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317141" y="2067047"/>
            <a:ext cx="6196842" cy="4711440"/>
            <a:chOff x="427797" y="485775"/>
            <a:chExt cx="8268528" cy="6922191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47675" y="485775"/>
              <a:ext cx="8248650" cy="588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27797" y="6312591"/>
              <a:ext cx="8220075" cy="1095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쇼핑몰 애플리케이션 설치하기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630017"/>
            <a:ext cx="7573617" cy="26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14. </a:t>
            </a:r>
            <a:r>
              <a:rPr lang="ko-KR" altLang="en-US" sz="1200">
                <a:latin typeface="+mj-ea"/>
                <a:ea typeface="+mj-ea"/>
              </a:rPr>
              <a:t>프로젝트 탐색기에 </a:t>
            </a:r>
            <a:r>
              <a:rPr lang="en-US" altLang="ko-KR" sz="1200">
                <a:latin typeface="+mj-ea"/>
                <a:ea typeface="+mj-ea"/>
              </a:rPr>
              <a:t>bookshop01 </a:t>
            </a:r>
            <a:r>
              <a:rPr lang="ko-KR" altLang="en-US" sz="1200">
                <a:latin typeface="+mj-ea"/>
                <a:ea typeface="+mj-ea"/>
              </a:rPr>
              <a:t>프로젝트가 만들어진 것을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62582" y="2154914"/>
            <a:ext cx="2844800" cy="2687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92896" y="3180522"/>
            <a:ext cx="912623" cy="208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104" y="1342430"/>
            <a:ext cx="7364895" cy="26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MemberControllerImpl </a:t>
            </a:r>
            <a:r>
              <a:rPr lang="ko-KR" altLang="en-US" sz="1200">
                <a:latin typeface="+mj-ea"/>
                <a:ea typeface="+mj-ea"/>
              </a:rPr>
              <a:t>클래스를 다음과 같이 구현합니다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00250" y="1619428"/>
            <a:ext cx="6236601" cy="509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4702" y="1453984"/>
            <a:ext cx="6818243" cy="278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25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memberForm.jsp</a:t>
            </a:r>
            <a:r>
              <a:rPr lang="ko-KR" altLang="en-US" sz="1200">
                <a:latin typeface="+mj-ea"/>
                <a:ea typeface="+mj-ea"/>
              </a:rPr>
              <a:t>를 다음과 같이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576064" y="1787747"/>
            <a:ext cx="5816670" cy="4806971"/>
            <a:chOff x="1305856" y="1787747"/>
            <a:chExt cx="5816670" cy="4806971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305856" y="1787747"/>
              <a:ext cx="5816670" cy="4529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798983" y="6317719"/>
              <a:ext cx="11131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>
                  <a:latin typeface="+mj-ea"/>
                  <a:ea typeface="+mj-ea"/>
                </a:rPr>
                <a:t>...</a:t>
              </a:r>
              <a:endParaRPr lang="ko-KR" altLang="en-US" sz="1200">
                <a:latin typeface="+mj-ea"/>
                <a:ea typeface="+mj-ea"/>
              </a:endParaRPr>
            </a:p>
          </p:txBody>
        </p:sp>
      </p:grpSp>
      <p:pic>
        <p:nvPicPr>
          <p:cNvPr id="35843" name="그림 3584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865885" y="1664059"/>
            <a:ext cx="3278115" cy="271138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cxnSp>
        <p:nvCxnSpPr>
          <p:cNvPr id="35844" name="직선 연결선 35843"/>
          <p:cNvCxnSpPr/>
          <p:nvPr/>
        </p:nvCxnSpPr>
        <p:spPr>
          <a:xfrm>
            <a:off x="690348" y="2467888"/>
            <a:ext cx="4762155" cy="124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6714" y="1403726"/>
            <a:ext cx="6796295" cy="394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533860" cy="44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다음은 실행 결과입니다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회원 가입창을 요청한 후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를 입력하고 중복체크를 클릭하여</a:t>
            </a:r>
            <a:endParaRPr lang="ko-KR" altLang="en-US" sz="1200">
              <a:latin typeface="+mj-ea"/>
              <a:ea typeface="+mj-ea"/>
            </a:endParaRP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사용 가능한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인지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09308" y="1982352"/>
            <a:ext cx="4379947" cy="4498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136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‘한남동’처럼 검색할 동 이름을 입력하고 엔터키를 누릅니다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52731" y="1839415"/>
            <a:ext cx="3803650" cy="425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90870"/>
            <a:ext cx="738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조회된 주소 목록에서 해당되는 주소를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87217" y="1928191"/>
            <a:ext cx="4135506" cy="4510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603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나머지 주소를 입력한 후 회원 가입을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06786" y="1908313"/>
            <a:ext cx="4623531" cy="4569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21496" y="5824330"/>
            <a:ext cx="924339" cy="1590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31.6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로그인과 회원 가입하기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51113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회원 가입을 제대로 마쳤으면 로그인창으로 이동하여 로그인을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16797" y="1797684"/>
            <a:ext cx="5099050" cy="1769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16797" y="3020488"/>
            <a:ext cx="521942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31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도서 쇼핑몰 만들기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240405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31.7.1 </a:t>
            </a:r>
            <a:r>
              <a:rPr lang="ko-KR" altLang="en-US" b="1"/>
              <a:t>장바구니 테이블 생성</a:t>
            </a:r>
            <a:r>
              <a:rPr lang="en-US" altLang="ko-KR" b="1"/>
              <a:t> </a:t>
            </a:r>
            <a:endParaRPr lang="en-US" altLang="ko-KR" b="1" spc="-94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31.7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장바구니 기능 구현하기</a:t>
            </a:r>
            <a:endParaRPr lang="ko-KR" altLang="en-US" sz="2800" spc="-88">
              <a:solidFill>
                <a:srgbClr val="281f3d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31893" y="1790048"/>
            <a:ext cx="5943600" cy="3277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</ep:Words>
  <ep:PresentationFormat/>
  <ep:Paragraphs>5</ep:Paragraphs>
  <ep:Slides>226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226</vt:i4>
      </vt:variant>
    </vt:vector>
  </ep:HeadingPairs>
  <ep:TitlesOfParts>
    <vt:vector size="2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2018-08-29T04:30:46.000</dcterms:created>
  <dc:creator>SSEN Kim</dc:creator>
  <cp:lastModifiedBy>daewo</cp:lastModifiedBy>
  <dcterms:modified xsi:type="dcterms:W3CDTF">2022-02-06T14:03:01.627</dcterms:modified>
  <cp:revision>1274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